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7" r:id="rId2"/>
    <p:sldId id="2770" r:id="rId3"/>
    <p:sldId id="2765" r:id="rId4"/>
    <p:sldId id="266" r:id="rId5"/>
    <p:sldId id="2762" r:id="rId6"/>
    <p:sldId id="2766" r:id="rId7"/>
    <p:sldId id="2763" r:id="rId8"/>
    <p:sldId id="2764" r:id="rId9"/>
    <p:sldId id="2780" r:id="rId10"/>
    <p:sldId id="271" r:id="rId11"/>
    <p:sldId id="2767" r:id="rId12"/>
    <p:sldId id="265" r:id="rId13"/>
    <p:sldId id="2798" r:id="rId14"/>
    <p:sldId id="2771" r:id="rId15"/>
    <p:sldId id="2788" r:id="rId16"/>
    <p:sldId id="2790" r:id="rId17"/>
    <p:sldId id="2799" r:id="rId18"/>
    <p:sldId id="2800" r:id="rId19"/>
    <p:sldId id="2779" r:id="rId20"/>
    <p:sldId id="2801" r:id="rId21"/>
    <p:sldId id="2784" r:id="rId22"/>
    <p:sldId id="2782" r:id="rId23"/>
    <p:sldId id="2773" r:id="rId24"/>
    <p:sldId id="2802" r:id="rId25"/>
    <p:sldId id="2774" r:id="rId26"/>
    <p:sldId id="2786" r:id="rId27"/>
    <p:sldId id="2776" r:id="rId28"/>
    <p:sldId id="2778" r:id="rId29"/>
    <p:sldId id="2804" r:id="rId30"/>
    <p:sldId id="2777" r:id="rId31"/>
    <p:sldId id="2803" r:id="rId32"/>
    <p:sldId id="2775" r:id="rId33"/>
    <p:sldId id="2768" r:id="rId34"/>
    <p:sldId id="2793" r:id="rId35"/>
    <p:sldId id="2791" r:id="rId36"/>
    <p:sldId id="2769" r:id="rId37"/>
    <p:sldId id="269" r:id="rId38"/>
    <p:sldId id="2795" r:id="rId39"/>
    <p:sldId id="2796" r:id="rId40"/>
    <p:sldId id="2797" r:id="rId41"/>
  </p:sldIdLst>
  <p:sldSz cx="12192000" cy="6858000"/>
  <p:notesSz cx="6858000" cy="9144000"/>
  <p:embeddedFontLst>
    <p:embeddedFont>
      <p:font typeface="Noto Sans KR" panose="020B0500000000000000" pitchFamily="34" charset="-127"/>
      <p:regular r:id="rId44"/>
      <p:bold r:id="rId45"/>
    </p:embeddedFont>
    <p:embeddedFont>
      <p:font typeface="Noto Sans KR Black" panose="020B0A00000000000000" pitchFamily="34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96A25"/>
    <a:srgbClr val="B79E80"/>
    <a:srgbClr val="837279"/>
    <a:srgbClr val="E6E6E6"/>
    <a:srgbClr val="404040"/>
    <a:srgbClr val="FFF2CC"/>
    <a:srgbClr val="663300"/>
    <a:srgbClr val="FFFFFF"/>
    <a:srgbClr val="6E7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4" autoAdjust="0"/>
    <p:restoredTop sz="72482" autoAdjust="0"/>
  </p:normalViewPr>
  <p:slideViewPr>
    <p:cSldViewPr snapToGrid="0">
      <p:cViewPr>
        <p:scale>
          <a:sx n="75" d="100"/>
          <a:sy n="75" d="100"/>
        </p:scale>
        <p:origin x="2100" y="240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2579356017142"/>
          <c:y val="8.7595414309898922E-2"/>
          <c:w val="0.67748412879657161"/>
          <c:h val="0.861507678096009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3584"/>
            </a:solidFill>
            <a:ln>
              <a:noFill/>
            </a:ln>
          </c:spPr>
          <c:explosion val="6"/>
          <c:dPt>
            <c:idx val="0"/>
            <c:bubble3D val="0"/>
            <c:spPr>
              <a:pattFill prst="ltUpDiag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EE-43A2-96D3-3B7CC0C331AE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EE-43A2-96D3-3B7CC0C331AE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EE-43A2-96D3-3B7CC0C331AE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EE-43A2-96D3-3B7CC0C331AE}"/>
              </c:ext>
            </c:extLst>
          </c:dPt>
          <c:dLbls>
            <c:dLbl>
              <c:idx val="0"/>
              <c:layout>
                <c:manualLayout>
                  <c:x val="0.16510339844518102"/>
                  <c:y val="-3.02852016563232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defRPr>
                    </a:pPr>
                    <a:r>
                      <a:rPr lang="en-US" altLang="en-US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21.00%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EEE-43A2-96D3-3B7CC0C331AE}"/>
                </c:ext>
              </c:extLst>
            </c:dLbl>
            <c:dLbl>
              <c:idx val="1"/>
              <c:layout>
                <c:manualLayout>
                  <c:x val="0.13674435427604675"/>
                  <c:y val="9.54707425613496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EE-43A2-96D3-3B7CC0C331AE}"/>
                </c:ext>
              </c:extLst>
            </c:dLbl>
            <c:dLbl>
              <c:idx val="2"/>
              <c:layout>
                <c:manualLayout>
                  <c:x val="0.10192493365092736"/>
                  <c:y val="0.125852283189438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EE-43A2-96D3-3B7CC0C331AE}"/>
                </c:ext>
              </c:extLst>
            </c:dLbl>
            <c:dLbl>
              <c:idx val="3"/>
              <c:layout>
                <c:manualLayout>
                  <c:x val="-0.1330907867528387"/>
                  <c:y val="0.120499725271892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EE-43A2-96D3-3B7CC0C331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영업·고객상담</c:v>
                </c:pt>
                <c:pt idx="1">
                  <c:v>경영·사무 </c:v>
                </c:pt>
                <c:pt idx="2">
                  <c:v>IT·인터넷 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0.21</c:v>
                </c:pt>
                <c:pt idx="1">
                  <c:v>0.2</c:v>
                </c:pt>
                <c:pt idx="2">
                  <c:v>0.15</c:v>
                </c:pt>
                <c:pt idx="3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EE-43A2-96D3-3B7CC0C331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6098796642776701E-3"/>
          <c:y val="4.2274837114957151E-2"/>
          <c:w val="0.21432803116206353"/>
          <c:h val="0.28686033647932618"/>
        </c:manualLayout>
      </c:layout>
      <c:overlay val="0"/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EF103F-FFFC-4BAD-B54D-9F7646BE57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ABA28B-7A6C-4591-ACA6-EC08B62EC0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91EA2-6D29-4DFE-BF48-3D526D9F5ACD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3306FB-735F-4ECA-B0AA-A518AD9C52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A57966-E6B4-4E7A-AFA3-B2F4AA21EF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44D9A-0909-467B-9F57-8A011397D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229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8E553-895B-470E-BB84-2FB47E98FD1F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/>
            </a:lvl1pPr>
          </a:lstStyle>
          <a:p>
            <a:fld id="{537BBBAB-BA07-425F-B2A9-8024DB622E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1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안녕하세요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조 발표자 김세진입니다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인공지능 자기소개서 도우미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Re-AI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서비스를 구현하였습니다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그럼 지금부터 발표 시작하겠습니다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81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주변 경쟁 업체와의 비교를 보겠습니다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클릭</a:t>
            </a:r>
            <a:r>
              <a:rPr lang="en-US" altLang="ko-KR" dirty="0"/>
              <a:t>] </a:t>
            </a:r>
            <a:r>
              <a:rPr lang="ko-KR" altLang="en-US" dirty="0"/>
              <a:t>첫번째 </a:t>
            </a:r>
            <a:r>
              <a:rPr lang="ko-KR" altLang="en-US" dirty="0" err="1"/>
              <a:t>코맨토는</a:t>
            </a:r>
            <a:r>
              <a:rPr lang="ko-KR" altLang="en-US" dirty="0"/>
              <a:t> 사람이 직접 자소서를 첨삭하여 인건비</a:t>
            </a:r>
            <a:r>
              <a:rPr lang="en-US" altLang="ko-KR" dirty="0"/>
              <a:t>, </a:t>
            </a:r>
            <a:r>
              <a:rPr lang="ko-KR" altLang="en-US" dirty="0" err="1"/>
              <a:t>노동력등이</a:t>
            </a:r>
            <a:r>
              <a:rPr lang="ko-KR" altLang="en-US" dirty="0"/>
              <a:t> 요구됩니다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클릭</a:t>
            </a:r>
            <a:r>
              <a:rPr lang="en-US" altLang="ko-KR" dirty="0"/>
              <a:t>] </a:t>
            </a:r>
            <a:r>
              <a:rPr lang="ko-KR" altLang="en-US" dirty="0"/>
              <a:t>그리고 대표적인 업체  </a:t>
            </a:r>
            <a:r>
              <a:rPr lang="ko-KR" altLang="en-US" dirty="0" err="1"/>
              <a:t>잡코리아의</a:t>
            </a:r>
            <a:r>
              <a:rPr lang="ko-KR" altLang="en-US" dirty="0"/>
              <a:t> 경우 추천 문장은 있지만 이미 주어진 문구 외의 작성에 있어서 한계점이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클릭</a:t>
            </a:r>
            <a:r>
              <a:rPr lang="en-US" altLang="ko-KR" dirty="0"/>
              <a:t>] </a:t>
            </a:r>
            <a:r>
              <a:rPr lang="ko-KR" altLang="en-US" dirty="0"/>
              <a:t>이러한 업체들과 달리 저희 </a:t>
            </a:r>
            <a:r>
              <a:rPr lang="en-US" altLang="ko-KR" dirty="0" err="1"/>
              <a:t>ReAI</a:t>
            </a:r>
            <a:r>
              <a:rPr lang="ko-KR" altLang="en-US" dirty="0"/>
              <a:t>는 인공지능 기술을 통해 자소서 작성에 필요한 다양한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0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ReAI</a:t>
            </a:r>
            <a:r>
              <a:rPr lang="en-US" altLang="ko-KR" dirty="0"/>
              <a:t> </a:t>
            </a:r>
            <a:r>
              <a:rPr lang="ko-KR" altLang="en-US" dirty="0"/>
              <a:t>서비스의 주요 기능에 대해 설명입니다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183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저희는 </a:t>
            </a:r>
            <a:r>
              <a:rPr lang="ko-KR" altLang="en-US" dirty="0" err="1"/>
              <a:t>인크루트</a:t>
            </a:r>
            <a:r>
              <a:rPr lang="en-US" altLang="ko-KR" dirty="0"/>
              <a:t>, </a:t>
            </a:r>
            <a:r>
              <a:rPr lang="ko-KR" altLang="en-US" dirty="0" err="1"/>
              <a:t>잡코리아</a:t>
            </a:r>
            <a:r>
              <a:rPr lang="en-US" altLang="ko-KR" dirty="0"/>
              <a:t>, </a:t>
            </a:r>
            <a:r>
              <a:rPr lang="ko-KR" altLang="en-US" dirty="0" err="1"/>
              <a:t>링커리어에서</a:t>
            </a:r>
            <a:r>
              <a:rPr lang="ko-KR" altLang="en-US" dirty="0"/>
              <a:t> 합격 자소서를 모두 크롤링하였고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클릭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이중에서 </a:t>
            </a:r>
            <a:r>
              <a:rPr lang="ko-KR" altLang="en-US" dirty="0" err="1"/>
              <a:t>잡코리아</a:t>
            </a:r>
            <a:r>
              <a:rPr lang="ko-KR" altLang="en-US" dirty="0"/>
              <a:t> </a:t>
            </a:r>
            <a:r>
              <a:rPr lang="en-US" altLang="ko-KR" dirty="0"/>
              <a:t>6700</a:t>
            </a:r>
            <a:r>
              <a:rPr lang="ko-KR" altLang="en-US" dirty="0"/>
              <a:t>건의 합격 자소서를 사용하여 진행하였습니다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## </a:t>
            </a:r>
            <a:r>
              <a:rPr lang="ko-KR" altLang="en-US" dirty="0"/>
              <a:t>또한 각 합격 자소서에는 우측 그래프와 같이 다양한 직무 정보가 있어 추가적으로 사용가능 하다고 생각하여 모두 </a:t>
            </a:r>
            <a:r>
              <a:rPr lang="ko-KR" altLang="en-US" dirty="0" err="1"/>
              <a:t>크롤링을</a:t>
            </a:r>
            <a:r>
              <a:rPr lang="ko-KR" altLang="en-US" dirty="0"/>
              <a:t> </a:t>
            </a:r>
            <a:r>
              <a:rPr lang="ko-KR" altLang="en-US" dirty="0" err="1"/>
              <a:t>진행햐였습니다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865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불필요 단어 제거</a:t>
            </a:r>
            <a:r>
              <a:rPr lang="en-US" altLang="ko-KR" dirty="0"/>
              <a:t>, </a:t>
            </a:r>
            <a:r>
              <a:rPr lang="ko-KR" altLang="en-US" dirty="0"/>
              <a:t>괄호문장제거</a:t>
            </a:r>
            <a:r>
              <a:rPr lang="en-US" altLang="ko-KR" dirty="0"/>
              <a:t>, </a:t>
            </a:r>
            <a:r>
              <a:rPr lang="ko-KR" altLang="en-US" dirty="0"/>
              <a:t>특수문자 처리</a:t>
            </a:r>
            <a:r>
              <a:rPr lang="en-US" altLang="ko-KR" dirty="0"/>
              <a:t>, </a:t>
            </a:r>
            <a:r>
              <a:rPr lang="ko-KR" altLang="en-US" dirty="0"/>
              <a:t>짧은 자소서 및 영문 자소서 제거</a:t>
            </a:r>
            <a:r>
              <a:rPr lang="en-US" altLang="ko-KR" dirty="0"/>
              <a:t>, </a:t>
            </a:r>
            <a:r>
              <a:rPr lang="ko-KR" altLang="en-US" dirty="0"/>
              <a:t>마지막으로 소제목</a:t>
            </a:r>
            <a:r>
              <a:rPr lang="en-US" altLang="ko-KR" dirty="0"/>
              <a:t>, </a:t>
            </a:r>
            <a:r>
              <a:rPr lang="ko-KR" altLang="en-US" dirty="0" err="1"/>
              <a:t>소질문</a:t>
            </a:r>
            <a:r>
              <a:rPr lang="ko-KR" altLang="en-US" dirty="0"/>
              <a:t> 분류를 하여 데이터 전처리를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08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저희의 서비스 주요 기능을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자소서 쓰는 순서와 동일하게 저희의 서비스 주요 기능을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86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기업 맞춤 키워드 제공입니다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88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크롤링한 합격자기소개서를 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백 </a:t>
            </a:r>
            <a:r>
              <a:rPr lang="en-US" altLang="ko-KR" dirty="0"/>
              <a:t>1]</a:t>
            </a:r>
          </a:p>
          <a:p>
            <a:r>
              <a:rPr lang="ko-KR" altLang="en-US" dirty="0"/>
              <a:t>다음으로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백 </a:t>
            </a:r>
            <a:r>
              <a:rPr lang="en-US" altLang="ko-KR" dirty="0"/>
              <a:t>2]</a:t>
            </a:r>
          </a:p>
          <a:p>
            <a:r>
              <a:rPr lang="ko-KR" altLang="en-US" dirty="0"/>
              <a:t>이러한 과정으로 얻은 정제된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704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Kospacing</a:t>
            </a:r>
            <a:r>
              <a:rPr lang="ko-KR" altLang="en-US" dirty="0"/>
              <a:t>을 이용하여 띄어쓰기 처리하고 </a:t>
            </a:r>
            <a:r>
              <a:rPr lang="en-US" altLang="ko-KR" dirty="0" err="1"/>
              <a:t>mecab</a:t>
            </a:r>
            <a:r>
              <a:rPr lang="ko-KR" altLang="en-US" dirty="0"/>
              <a:t>으로 명사를 추출합니다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77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추출된 </a:t>
            </a:r>
            <a:r>
              <a:rPr lang="ko-KR" altLang="en-US" dirty="0" err="1"/>
              <a:t>명사들에서</a:t>
            </a:r>
            <a:r>
              <a:rPr lang="ko-KR" altLang="en-US" dirty="0"/>
              <a:t> 고유명사과 불용어를 추출하여 </a:t>
            </a:r>
            <a:r>
              <a:rPr lang="en-US" altLang="ko-KR" dirty="0" err="1"/>
              <a:t>ReAI</a:t>
            </a:r>
            <a:r>
              <a:rPr lang="ko-KR" altLang="en-US" dirty="0"/>
              <a:t>만의 단어 사전을 구축을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492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이와 같고 이 데이터를 단어의 순위를 매겨주는 코리아 </a:t>
            </a:r>
            <a:r>
              <a:rPr lang="ko-KR" altLang="en-US" dirty="0" err="1"/>
              <a:t>워드랜크</a:t>
            </a:r>
            <a:r>
              <a:rPr lang="en-US" altLang="ko-KR" dirty="0"/>
              <a:t>(KR-</a:t>
            </a:r>
            <a:r>
              <a:rPr lang="en-US" altLang="ko-KR" dirty="0" err="1"/>
              <a:t>WordRank</a:t>
            </a:r>
            <a:r>
              <a:rPr lang="en-US" altLang="ko-KR" dirty="0"/>
              <a:t>) </a:t>
            </a:r>
            <a:r>
              <a:rPr lang="ko-KR" altLang="en-US" dirty="0"/>
              <a:t>알고리즘으로 합격자소서의 키워드를 추출하고 이 결과를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클릭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15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순서는 서비스 소개</a:t>
            </a:r>
            <a:r>
              <a:rPr lang="en-US" altLang="ko-KR" dirty="0"/>
              <a:t>, </a:t>
            </a:r>
            <a:r>
              <a:rPr lang="ko-KR" altLang="en-US" dirty="0"/>
              <a:t>배경 및 필요성</a:t>
            </a:r>
            <a:r>
              <a:rPr lang="en-US" altLang="ko-KR" dirty="0"/>
              <a:t>, </a:t>
            </a:r>
            <a:r>
              <a:rPr lang="ko-KR" altLang="en-US" dirty="0"/>
              <a:t>서비스 주요 기능</a:t>
            </a:r>
            <a:r>
              <a:rPr lang="en-US" altLang="ko-KR" dirty="0"/>
              <a:t>, </a:t>
            </a:r>
            <a:r>
              <a:rPr lang="ko-KR" altLang="en-US" dirty="0"/>
              <a:t>기대효과와 마지막으로 향후 계획 순서로 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백 </a:t>
            </a:r>
            <a:r>
              <a:rPr lang="en-US" altLang="ko-KR" dirty="0"/>
              <a:t>1]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배경 및 필요성입니다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백 </a:t>
            </a:r>
            <a:r>
              <a:rPr lang="en-US" altLang="ko-KR" dirty="0"/>
              <a:t>2]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 err="1"/>
              <a:t>ReAI</a:t>
            </a:r>
            <a:r>
              <a:rPr lang="en-US" altLang="ko-KR" dirty="0"/>
              <a:t> </a:t>
            </a:r>
            <a:r>
              <a:rPr lang="ko-KR" altLang="en-US" dirty="0"/>
              <a:t>서비스의 주요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16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같이 </a:t>
            </a:r>
            <a:r>
              <a:rPr lang="en-US" altLang="ko-KR" dirty="0"/>
              <a:t>3</a:t>
            </a:r>
            <a:r>
              <a:rPr lang="ko-KR" altLang="en-US" dirty="0"/>
              <a:t>가지 형태로 </a:t>
            </a:r>
            <a:r>
              <a:rPr lang="ko-KR" altLang="en-US" dirty="0" err="1"/>
              <a:t>시각화하여</a:t>
            </a:r>
            <a:r>
              <a:rPr lang="ko-KR" altLang="en-US" dirty="0"/>
              <a:t> 보여줍니다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64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문장 추천 서비스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888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왼쪽과 같이 문장이 있을 때 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클릭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이 문장을 받은 추천모델은 다음에 올 수 있는 문장을 추천해줍니다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934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사용된 모델은 한국어 대용량 </a:t>
            </a:r>
            <a:r>
              <a:rPr lang="en-US" altLang="ko-KR" dirty="0"/>
              <a:t>Corpus</a:t>
            </a:r>
            <a:r>
              <a:rPr lang="ko-KR" altLang="en-US" dirty="0"/>
              <a:t>로 학습된 </a:t>
            </a:r>
            <a:r>
              <a:rPr lang="en-US" altLang="ko-KR" dirty="0"/>
              <a:t>KoGPT2</a:t>
            </a:r>
            <a:r>
              <a:rPr lang="ko-KR" altLang="en-US" dirty="0"/>
              <a:t>를 저희 자소서 데이터로 </a:t>
            </a:r>
            <a:r>
              <a:rPr lang="en-US" altLang="ko-KR" dirty="0"/>
              <a:t>fine tuning</a:t>
            </a:r>
            <a:r>
              <a:rPr lang="ko-KR" altLang="en-US" dirty="0"/>
              <a:t>한 모델입니다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13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저희 웹페이지에서의 문장 추천 화면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4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주요 기능은 어색한 문장 검사 서비스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28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예시와 같이 소통에 관한 주제의 내용을 모델에 입력으로 </a:t>
            </a:r>
            <a:r>
              <a:rPr lang="ko-KR" altLang="en-US" dirty="0" err="1"/>
              <a:t>넣게되면</a:t>
            </a:r>
            <a:r>
              <a:rPr lang="ko-KR" altLang="en-US" dirty="0"/>
              <a:t> 어색한문장을 찾아 </a:t>
            </a:r>
            <a:r>
              <a:rPr lang="ko-KR" altLang="en-US" dirty="0" err="1"/>
              <a:t>하이라이트하여</a:t>
            </a:r>
            <a:r>
              <a:rPr lang="ko-KR" altLang="en-US" dirty="0"/>
              <a:t> 사용자에게 제공해줍니다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607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사용된 모델은 </a:t>
            </a:r>
            <a:r>
              <a:rPr lang="en-US" altLang="ko-KR" dirty="0" err="1"/>
              <a:t>KoELECTRA</a:t>
            </a:r>
            <a:r>
              <a:rPr lang="ko-KR" altLang="en-US" dirty="0"/>
              <a:t>모델입니다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 err="1"/>
              <a:t>전처리된</a:t>
            </a:r>
            <a:r>
              <a:rPr lang="ko-KR" altLang="en-US" dirty="0"/>
              <a:t> 모델에 저희 자소서 데이터로 </a:t>
            </a:r>
            <a:r>
              <a:rPr lang="en-US" altLang="ko-KR" dirty="0"/>
              <a:t>fine tuning</a:t>
            </a:r>
            <a:r>
              <a:rPr lang="ko-KR" altLang="en-US" dirty="0"/>
              <a:t>을 진행하여 어색한 문장 검사 모델을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## </a:t>
            </a:r>
            <a:r>
              <a:rPr lang="en-US" altLang="ko-KR" dirty="0" err="1"/>
              <a:t>KoELECTRA</a:t>
            </a:r>
            <a:r>
              <a:rPr lang="ko-KR" altLang="en-US" dirty="0"/>
              <a:t>는 </a:t>
            </a:r>
            <a:r>
              <a:rPr lang="en-US" altLang="ko-KR" dirty="0"/>
              <a:t>BERT</a:t>
            </a:r>
            <a:r>
              <a:rPr lang="ko-KR" altLang="en-US" dirty="0"/>
              <a:t>의 학습방법에 이미지 처리의 </a:t>
            </a:r>
            <a:r>
              <a:rPr lang="en-US" altLang="ko-KR" dirty="0"/>
              <a:t>GAN</a:t>
            </a:r>
            <a:r>
              <a:rPr lang="ko-KR" altLang="en-US" dirty="0"/>
              <a:t>의 </a:t>
            </a:r>
            <a:r>
              <a:rPr lang="en-US" altLang="ko-KR" dirty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discriminator</a:t>
            </a:r>
            <a:r>
              <a:rPr lang="ko-KR" altLang="en-US" dirty="0"/>
              <a:t>구조를 사용하여 성능을 올린 모델입니다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80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모델을 </a:t>
            </a:r>
            <a:r>
              <a:rPr lang="en-US" altLang="ko-KR" dirty="0"/>
              <a:t>fine tuning</a:t>
            </a:r>
            <a:r>
              <a:rPr lang="ko-KR" altLang="en-US" dirty="0"/>
              <a:t>하기위해 자소서 문장에서 연속된 </a:t>
            </a:r>
            <a:r>
              <a:rPr lang="ko-KR" altLang="en-US" dirty="0" err="1"/>
              <a:t>문장를</a:t>
            </a:r>
            <a:r>
              <a:rPr lang="ko-KR" altLang="en-US" dirty="0"/>
              <a:t> </a:t>
            </a:r>
            <a:r>
              <a:rPr lang="ko-KR" altLang="en-US" dirty="0" err="1"/>
              <a:t>쌍으로하여</a:t>
            </a:r>
            <a:r>
              <a:rPr lang="ko-KR" altLang="en-US" dirty="0"/>
              <a:t> 자연스러운 문장 </a:t>
            </a:r>
            <a:r>
              <a:rPr lang="en-US" altLang="ko-KR" dirty="0"/>
              <a:t>1</a:t>
            </a:r>
            <a:r>
              <a:rPr lang="ko-KR" altLang="en-US" dirty="0"/>
              <a:t>로 라벨링하고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클릭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자소서 문장과 다른 자소서의 랜덤문장</a:t>
            </a:r>
            <a:r>
              <a:rPr lang="en-US" altLang="ko-KR" dirty="0"/>
              <a:t>, AI hub</a:t>
            </a:r>
            <a:r>
              <a:rPr lang="ko-KR" altLang="en-US" dirty="0"/>
              <a:t>에서 제공한 한국어 대화 데이터의 질문문장</a:t>
            </a:r>
            <a:r>
              <a:rPr lang="en-US" altLang="ko-KR" dirty="0"/>
              <a:t>, </a:t>
            </a:r>
            <a:r>
              <a:rPr lang="ko-KR" altLang="en-US" dirty="0"/>
              <a:t>답변문장으로 각각 </a:t>
            </a:r>
            <a:r>
              <a:rPr lang="en-US" altLang="ko-KR" dirty="0"/>
              <a:t>pair dataset</a:t>
            </a:r>
            <a:r>
              <a:rPr lang="ko-KR" altLang="en-US" dirty="0"/>
              <a:t>으로 하여 어색한문장 </a:t>
            </a:r>
            <a:r>
              <a:rPr lang="en-US" altLang="ko-KR" dirty="0"/>
              <a:t>0</a:t>
            </a:r>
            <a:r>
              <a:rPr lang="ko-KR" altLang="en-US" dirty="0"/>
              <a:t>으로 라벨링을 진행한 후 총 </a:t>
            </a:r>
            <a:r>
              <a:rPr lang="ko-KR" altLang="en-US" dirty="0" err="1"/>
              <a:t>삼십이만개의</a:t>
            </a:r>
            <a:r>
              <a:rPr lang="ko-KR" altLang="en-US" dirty="0"/>
              <a:t> 데이터로 학습을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 서비스를 간단하게 소개해드리겠습니다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761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슬라이드는 실제 저희 웹에서 어색한문장 서비스 실행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00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 err="1"/>
              <a:t>ReAI</a:t>
            </a:r>
            <a:r>
              <a:rPr lang="ko-KR" altLang="en-US" dirty="0" err="1"/>
              <a:t>서비의</a:t>
            </a:r>
            <a:r>
              <a:rPr lang="ko-KR" altLang="en-US" dirty="0"/>
              <a:t> 추가기능으로는 회사 검색 서비스와 유사단어 추천 서비스가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###</a:t>
            </a:r>
          </a:p>
          <a:p>
            <a:r>
              <a:rPr lang="ko-KR" altLang="en-US" dirty="0"/>
              <a:t>이 슬라이드는 저희 서비스의 추가 기능입니다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Difflib</a:t>
            </a:r>
            <a:r>
              <a:rPr lang="en-US" altLang="ko-KR" dirty="0"/>
              <a:t>(</a:t>
            </a:r>
            <a:r>
              <a:rPr lang="ko-KR" altLang="en-US" dirty="0" err="1"/>
              <a:t>디프라이브러리</a:t>
            </a:r>
            <a:r>
              <a:rPr lang="en-US" altLang="ko-KR" dirty="0"/>
              <a:t>)</a:t>
            </a:r>
            <a:r>
              <a:rPr lang="ko-KR" altLang="en-US" dirty="0"/>
              <a:t>를 이용하여 검색단어와 유사한 회사를 </a:t>
            </a:r>
            <a:r>
              <a:rPr lang="ko-KR" altLang="en-US" dirty="0" err="1"/>
              <a:t>보여줌니다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추가기능은 </a:t>
            </a:r>
            <a:r>
              <a:rPr lang="en-US" altLang="ko-KR" dirty="0"/>
              <a:t>keyword</a:t>
            </a:r>
            <a:r>
              <a:rPr lang="ko-KR" altLang="en-US" dirty="0"/>
              <a:t>에서 전처리한 데이터로 </a:t>
            </a:r>
            <a:r>
              <a:rPr lang="en-US" altLang="ko-KR" dirty="0"/>
              <a:t>wor2vec</a:t>
            </a:r>
            <a:r>
              <a:rPr lang="ko-KR" altLang="en-US" dirty="0"/>
              <a:t>을 학습하여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## </a:t>
            </a:r>
            <a:r>
              <a:rPr lang="ko-KR" altLang="en-US" dirty="0"/>
              <a:t>윈도우상 오류로 데모화면에는 표시되지 않습니다 </a:t>
            </a:r>
            <a:r>
              <a:rPr lang="ko-KR" altLang="en-US" dirty="0" err="1"/>
              <a:t>ㅠㅠ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965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 데모영상을 보면서 저희 서비스 소개를 마치겠습니다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로그인창과</a:t>
            </a:r>
            <a:r>
              <a:rPr lang="en-US" altLang="ko-KR" dirty="0"/>
              <a:t>, </a:t>
            </a:r>
            <a:r>
              <a:rPr lang="ko-KR" altLang="en-US" dirty="0"/>
              <a:t>작성한 자기소개서를 보여주는 화면을 구현하였고 </a:t>
            </a:r>
            <a:r>
              <a:rPr lang="en-US" altLang="ko-KR" dirty="0"/>
              <a:t>(1</a:t>
            </a:r>
            <a:r>
              <a:rPr lang="ko-KR" altLang="en-US" dirty="0"/>
              <a:t>초 쉬고</a:t>
            </a:r>
            <a:r>
              <a:rPr lang="en-US" altLang="ko-KR" dirty="0"/>
              <a:t>) </a:t>
            </a:r>
            <a:r>
              <a:rPr lang="ko-KR" altLang="en-US" dirty="0"/>
              <a:t>유사도 알고리즘으로 검색 기업이름과 유사한 회사 목록을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자소서 작성페이지로 넘어가면 첫 상단에 회사 인재상과 핵심가치를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아래에는 첫번째 주요 서비스였던 기업 맞춤 키워드 시각화자료를 이와 같이 보여줍니다</a:t>
            </a:r>
            <a:r>
              <a:rPr lang="en-US" altLang="ko-KR" dirty="0"/>
              <a:t>. </a:t>
            </a:r>
            <a:r>
              <a:rPr lang="ko-KR" altLang="en-US" dirty="0"/>
              <a:t>합격 자소서의 핵심 키워드를 보기 쉽게 파악할 수 있고</a:t>
            </a:r>
            <a:r>
              <a:rPr lang="en-US" altLang="ko-KR" dirty="0"/>
              <a:t>, </a:t>
            </a:r>
            <a:r>
              <a:rPr lang="ko-KR" altLang="en-US" dirty="0"/>
              <a:t>이는 자소서의 방향성을 확립할 수 있는 아주 중요한 자료입니다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추가 기능인 유사단어 검색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그다음</a:t>
            </a:r>
            <a:r>
              <a:rPr lang="ko-KR" altLang="en-US" dirty="0"/>
              <a:t> 두번째 주요 기능인 문장 추천 서비스 입니다</a:t>
            </a:r>
            <a:r>
              <a:rPr lang="en-US" altLang="ko-KR" dirty="0"/>
              <a:t>. </a:t>
            </a:r>
            <a:r>
              <a:rPr lang="ko-KR" altLang="en-US" dirty="0"/>
              <a:t>원하는 문장을 </a:t>
            </a:r>
            <a:r>
              <a:rPr lang="ko-KR" altLang="en-US" dirty="0" err="1"/>
              <a:t>드래그하여</a:t>
            </a:r>
            <a:r>
              <a:rPr lang="ko-KR" altLang="en-US" dirty="0"/>
              <a:t> 문장 추천 버튼을 클릭하면 아래 </a:t>
            </a:r>
            <a:r>
              <a:rPr lang="en-US" altLang="ko-KR" dirty="0"/>
              <a:t>5</a:t>
            </a:r>
            <a:r>
              <a:rPr lang="ko-KR" altLang="en-US" dirty="0"/>
              <a:t>개의 추천 문장 목록을 보여줍니다</a:t>
            </a:r>
            <a:r>
              <a:rPr lang="en-US" altLang="ko-KR" dirty="0"/>
              <a:t>. </a:t>
            </a:r>
            <a:r>
              <a:rPr lang="en-US" altLang="ko-KR" dirty="0" err="1"/>
              <a:t>ReAI</a:t>
            </a:r>
            <a:r>
              <a:rPr lang="ko-KR" altLang="en-US" dirty="0"/>
              <a:t>가 추천한 문장을 입력한 다음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빨간 버튼을 눌러 마지막 주요 기능인 어색한 문장 검사를 하면 이와 같이 어색한 문장에 하이라이트가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잠시 멈춤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여기서 저희 모델의 추천문장은 어색한 문장으로 판단되지 않은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자소서를 마무리하고 다음 질문을 입력 하고싶으면 계속하기</a:t>
            </a:r>
            <a:r>
              <a:rPr lang="en-US" altLang="ko-KR" dirty="0"/>
              <a:t>, </a:t>
            </a:r>
            <a:r>
              <a:rPr lang="ko-KR" altLang="en-US" dirty="0"/>
              <a:t>자소서를 마무리했다면 작성 완료버튼을 클릭하여 자소서를 마무리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작성한 자소서와 리스트를 한눈에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데모영상 마치겠습니다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 </a:t>
            </a:r>
            <a:r>
              <a:rPr lang="ko-KR" altLang="en-US" dirty="0"/>
              <a:t>먼저 </a:t>
            </a:r>
            <a:r>
              <a:rPr lang="en-US" altLang="ko-KR" dirty="0"/>
              <a:t>test1 </a:t>
            </a:r>
            <a:r>
              <a:rPr lang="ko-KR" altLang="en-US" dirty="0"/>
              <a:t>아이디로 로그인을 한 상태입니다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 MY </a:t>
            </a:r>
            <a:r>
              <a:rPr lang="ko-KR" altLang="en-US" dirty="0"/>
              <a:t>자기소개서 버튼을 클릭하면 작성한 자소서 목록을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클릭 시 자소서 전문을 확인할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회사를 검색하면 유사도를 비교하여 </a:t>
            </a:r>
            <a:r>
              <a:rPr lang="ko-KR" altLang="en-US" dirty="0" err="1"/>
              <a:t>관련있는</a:t>
            </a:r>
            <a:r>
              <a:rPr lang="ko-KR" altLang="en-US" dirty="0"/>
              <a:t> 기업을 출력하여 이 중에서 원하는 회사를 선택하면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자소서 제목을 입력 후 자소서를 작성하겠습니다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4.  </a:t>
            </a:r>
            <a:r>
              <a:rPr lang="ko-KR" altLang="en-US" dirty="0"/>
              <a:t>자소서를 쓸 때 고려해야 할 중요한 요소인 인재상과 핵심가치를 한눈에 파악할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아래 버튼을 클릭하면 </a:t>
            </a:r>
            <a:r>
              <a:rPr lang="ko-KR" altLang="en-US" dirty="0" err="1"/>
              <a:t>시각화된</a:t>
            </a:r>
            <a:r>
              <a:rPr lang="ko-KR" altLang="en-US" dirty="0"/>
              <a:t> 자료를 통해 합격 자소서의 핵심 키워드를 보기 쉽게 파악할 수 있고</a:t>
            </a:r>
            <a:r>
              <a:rPr lang="en-US" altLang="ko-KR" dirty="0"/>
              <a:t>, </a:t>
            </a:r>
            <a:r>
              <a:rPr lang="ko-KR" altLang="en-US" dirty="0"/>
              <a:t>이는 자소서의 방향성을 확립할 수 있는 아주 중요한 자료입니다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내용작성</a:t>
            </a:r>
            <a:r>
              <a:rPr lang="en-US" altLang="ko-KR" dirty="0"/>
              <a:t>) </a:t>
            </a:r>
            <a:r>
              <a:rPr lang="ko-KR" altLang="en-US" dirty="0"/>
              <a:t>옆에 있는 유사단어 검색을 통해 사용자에게 단어선택지를 제공함으로써 문맥에 더 맞는 단어를 골라 자소서를 작성할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(</a:t>
            </a:r>
            <a:r>
              <a:rPr lang="ko-KR" altLang="en-US" dirty="0"/>
              <a:t>문장선택</a:t>
            </a:r>
            <a:r>
              <a:rPr lang="en-US" altLang="ko-KR" dirty="0"/>
              <a:t>)</a:t>
            </a:r>
            <a:r>
              <a:rPr lang="ko-KR" altLang="en-US" dirty="0"/>
              <a:t>다음 문장 추천 서비스를 이용하면 </a:t>
            </a:r>
            <a:r>
              <a:rPr lang="en-US" altLang="ko-KR" dirty="0"/>
              <a:t>5</a:t>
            </a:r>
            <a:r>
              <a:rPr lang="ko-KR" altLang="en-US" dirty="0"/>
              <a:t>개의 문장을 </a:t>
            </a:r>
            <a:r>
              <a:rPr lang="ko-KR" altLang="en-US" dirty="0" err="1"/>
              <a:t>추천받아</a:t>
            </a:r>
            <a:r>
              <a:rPr lang="ko-KR" altLang="en-US" dirty="0"/>
              <a:t> 참고하여 자소서를 작성할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어색한 문장 버튼을 클릭하면 작성한 내용 중 어색한 부분을 하이라이트 해줍니다</a:t>
            </a:r>
            <a:r>
              <a:rPr lang="en-US" altLang="ko-KR" dirty="0"/>
              <a:t>. </a:t>
            </a:r>
            <a:r>
              <a:rPr lang="ko-KR" altLang="en-US" dirty="0"/>
              <a:t>더 어색할 수록 진한 색으로 표시됩니다</a:t>
            </a:r>
            <a:r>
              <a:rPr lang="en-US" altLang="ko-KR" dirty="0"/>
              <a:t>.(</a:t>
            </a:r>
            <a:r>
              <a:rPr lang="ko-KR" altLang="en-US" dirty="0"/>
              <a:t>결과 설명</a:t>
            </a:r>
            <a:r>
              <a:rPr lang="en-US" altLang="ko-KR" dirty="0"/>
              <a:t>) (</a:t>
            </a:r>
            <a:r>
              <a:rPr lang="ko-KR" altLang="en-US" dirty="0"/>
              <a:t>버튼 숨기기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자소서 작성을 완료하면</a:t>
            </a:r>
            <a:r>
              <a:rPr lang="en-US" altLang="ko-KR" dirty="0"/>
              <a:t>, </a:t>
            </a:r>
            <a:r>
              <a:rPr lang="ko-KR" altLang="en-US" dirty="0"/>
              <a:t>계속하기 버튼을 클릭하여 다음 문항으로 넘어가 이어서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작성 완료하기 버튼을 클릭하면 작성한 자소서가 저장이 되며 전문을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74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그럼 기대효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72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기대효과로는 첫째 자소서 도우미로 </a:t>
            </a:r>
            <a:r>
              <a:rPr lang="ko-KR" altLang="en-US" dirty="0" err="1"/>
              <a:t>취준생들의</a:t>
            </a:r>
            <a:r>
              <a:rPr lang="ko-KR" altLang="en-US" dirty="0"/>
              <a:t> 부담감 완화</a:t>
            </a:r>
            <a:r>
              <a:rPr lang="en-US" altLang="ko-KR" dirty="0"/>
              <a:t>, </a:t>
            </a:r>
            <a:r>
              <a:rPr lang="ko-KR" altLang="en-US" dirty="0"/>
              <a:t>둘째 효율적인 수익모델</a:t>
            </a:r>
            <a:r>
              <a:rPr lang="en-US" altLang="ko-KR" dirty="0"/>
              <a:t>, </a:t>
            </a:r>
            <a:r>
              <a:rPr lang="ko-KR" altLang="en-US" dirty="0"/>
              <a:t>셋째 축적된 자소서 데이터 기반으로 </a:t>
            </a:r>
            <a:r>
              <a:rPr lang="en-US" altLang="ko-KR" dirty="0" err="1"/>
              <a:t>ReAI</a:t>
            </a:r>
            <a:r>
              <a:rPr lang="ko-KR" altLang="en-US" dirty="0"/>
              <a:t>의 서비스를 확장하여 자소서 토탈 솔루션 플랫폼 구축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## </a:t>
            </a:r>
            <a:r>
              <a:rPr lang="ko-KR" altLang="en-US" dirty="0"/>
              <a:t>수익모델 질문</a:t>
            </a:r>
            <a:r>
              <a:rPr lang="en-US" altLang="ko-KR" dirty="0"/>
              <a:t>**</a:t>
            </a:r>
          </a:p>
          <a:p>
            <a:r>
              <a:rPr lang="ko-KR" altLang="en-US" dirty="0"/>
              <a:t>우선 사람이 직접 하던 일을 </a:t>
            </a:r>
            <a:r>
              <a:rPr lang="en-US" altLang="ko-KR" dirty="0"/>
              <a:t>AI</a:t>
            </a:r>
            <a:r>
              <a:rPr lang="ko-KR" altLang="en-US" dirty="0"/>
              <a:t>가 함으로써 그만큼의 인건비가 줄어들어 효율적이고 </a:t>
            </a:r>
            <a:endParaRPr lang="en-US" altLang="ko-KR" dirty="0"/>
          </a:p>
          <a:p>
            <a:r>
              <a:rPr lang="ko-KR" altLang="en-US" dirty="0"/>
              <a:t>디지털 뉴딜 정책의 학습데이터 구축 과제와 유사하게 가공되지 않은 방대한 자소서 </a:t>
            </a:r>
            <a:r>
              <a:rPr lang="en-US" altLang="ko-KR" dirty="0"/>
              <a:t>raw</a:t>
            </a:r>
            <a:r>
              <a:rPr lang="ko-KR" altLang="en-US" dirty="0"/>
              <a:t>데이터 </a:t>
            </a:r>
            <a:r>
              <a:rPr lang="ko-KR" altLang="en-US" dirty="0" err="1"/>
              <a:t>라벨링작업을</a:t>
            </a:r>
            <a:r>
              <a:rPr lang="ko-KR" altLang="en-US" dirty="0"/>
              <a:t> 제안함으로써 일자리 창출효과와 구축된 데이터를 통해 저희는 사용장에게 더 좋은 서비스를 제공할 수 있을 것으로 예상합니다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46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저희 지인들에게 사용후기를 물어 보았을 때 </a:t>
            </a:r>
            <a:r>
              <a:rPr lang="ko-KR" altLang="en-US" dirty="0" err="1"/>
              <a:t>합격자소서를</a:t>
            </a:r>
            <a:r>
              <a:rPr lang="ko-KR" altLang="en-US" dirty="0"/>
              <a:t> 많이 참고하는 친구</a:t>
            </a:r>
            <a:r>
              <a:rPr lang="en-US" altLang="ko-KR" dirty="0"/>
              <a:t>, </a:t>
            </a:r>
            <a:r>
              <a:rPr lang="ko-KR" altLang="en-US" dirty="0"/>
              <a:t>글쓰기가 서툰 친구</a:t>
            </a:r>
            <a:r>
              <a:rPr lang="en-US" altLang="ko-KR" dirty="0"/>
              <a:t>, </a:t>
            </a:r>
            <a:r>
              <a:rPr lang="ko-KR" altLang="en-US" dirty="0"/>
              <a:t>같은 단어 반복을 싫어하는 친구</a:t>
            </a:r>
            <a:r>
              <a:rPr lang="en-US" altLang="ko-KR" dirty="0"/>
              <a:t>, </a:t>
            </a:r>
            <a:r>
              <a:rPr lang="ko-KR" altLang="en-US" dirty="0"/>
              <a:t>글 쓰는 센스가 없는 친구들이 </a:t>
            </a:r>
            <a:r>
              <a:rPr lang="en-US" altLang="ko-KR" dirty="0" err="1"/>
              <a:t>ReAI</a:t>
            </a:r>
            <a:r>
              <a:rPr lang="ko-KR" altLang="en-US" dirty="0"/>
              <a:t>서비스가 도움이 많이 될 것 같다고 평가하였습니다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더많은</a:t>
            </a:r>
            <a:r>
              <a:rPr lang="ko-KR" altLang="en-US" sz="12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데이터를 수집하여 자소서 결과 수치화와</a:t>
            </a:r>
            <a:r>
              <a:rPr lang="en-US" altLang="ko-KR" sz="12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정제를 통해 더 질 높은 서비스 제공입니다</a:t>
            </a:r>
            <a:r>
              <a:rPr lang="en-US" altLang="ko-KR" sz="12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다음으로 다양한 직무에 맞추어 모델을 학습하여 직무 특화된 자소서 문장 추천 서비스 기능과</a:t>
            </a:r>
            <a:endParaRPr lang="en-US" altLang="ko-KR" sz="1200" b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마지막으로 자소서 토탈 솔루션을 넘어 취업 토탈 솔루션 플랫폼으로 성장하기 위해 다양한 연구와 서비스 기능을 추가할 계획입니다</a:t>
            </a:r>
            <a:r>
              <a:rPr lang="en-US" altLang="ko-KR" sz="1200" b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######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</a:t>
            </a:r>
          </a:p>
          <a:p>
            <a:pPr algn="just"/>
            <a:r>
              <a:rPr lang="ko-KR" altLang="en-US" dirty="0"/>
              <a:t>불합격 자소서 </a:t>
            </a:r>
            <a:r>
              <a:rPr lang="en-US" altLang="ko-KR" dirty="0"/>
              <a:t>-&gt; </a:t>
            </a:r>
            <a:r>
              <a:rPr lang="ko-KR" altLang="en-US" dirty="0"/>
              <a:t>수치화도 가능</a:t>
            </a:r>
            <a:endParaRPr lang="en-US" altLang="ko-KR" dirty="0"/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prstClr val="white"/>
                </a:solidFill>
              </a:rPr>
              <a:t>직무 특화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just"/>
            <a:r>
              <a:rPr lang="ko-KR" altLang="en-US" dirty="0"/>
              <a:t>현재 서비스는 기업 맞춤 서비스로</a:t>
            </a:r>
            <a:endParaRPr lang="en-US" altLang="ko-KR" dirty="0"/>
          </a:p>
          <a:p>
            <a:pPr algn="just"/>
            <a:r>
              <a:rPr lang="ko-KR" altLang="en-US" dirty="0" err="1"/>
              <a:t>자기소개서별</a:t>
            </a:r>
            <a:r>
              <a:rPr lang="ko-KR" altLang="en-US" dirty="0"/>
              <a:t> 직무데이터를 사용한다면 기업과 직무에 더 특화된 서비스 가능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/>
              <a:t>서비스 추가</a:t>
            </a:r>
            <a:endParaRPr lang="en-US" altLang="ko-KR" b="1" dirty="0"/>
          </a:p>
          <a:p>
            <a:pPr algn="just"/>
            <a:r>
              <a:rPr lang="ko-KR" altLang="en-US" b="0" dirty="0"/>
              <a:t>현재는 자기소개서</a:t>
            </a:r>
            <a:r>
              <a:rPr lang="en-US" altLang="ko-KR" b="0" dirty="0"/>
              <a:t>, </a:t>
            </a:r>
            <a:r>
              <a:rPr lang="ko-KR" altLang="en-US" b="0" dirty="0"/>
              <a:t>즉 서류 전형까지의 토탈 솔루션이지만 기술 고도화와 범위를 확장하여</a:t>
            </a:r>
            <a:endParaRPr lang="en-US" altLang="ko-KR" b="0" dirty="0"/>
          </a:p>
          <a:p>
            <a:pPr algn="just"/>
            <a:r>
              <a:rPr lang="en-US" altLang="ko-KR" b="0" dirty="0"/>
              <a:t>AI </a:t>
            </a:r>
            <a:r>
              <a:rPr lang="ko-KR" altLang="en-US" b="0" dirty="0"/>
              <a:t>면접</a:t>
            </a:r>
            <a:r>
              <a:rPr lang="en-US" altLang="ko-KR" b="0" dirty="0"/>
              <a:t>, </a:t>
            </a:r>
            <a:r>
              <a:rPr lang="ko-KR" altLang="en-US" b="0" dirty="0"/>
              <a:t>심층 면접 또한 도움을 줄 수 있는 취업 토탈 솔루션으로 확장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7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</a:t>
            </a:r>
          </a:p>
          <a:p>
            <a:pPr algn="just"/>
            <a:r>
              <a:rPr lang="ko-KR" altLang="en-US" dirty="0"/>
              <a:t>불합격 자소서 </a:t>
            </a:r>
            <a:r>
              <a:rPr lang="en-US" altLang="ko-KR" dirty="0"/>
              <a:t>-&gt; </a:t>
            </a:r>
            <a:r>
              <a:rPr lang="ko-KR" altLang="en-US" dirty="0"/>
              <a:t>수치화도 가능</a:t>
            </a:r>
            <a:endParaRPr lang="en-US" altLang="ko-KR" dirty="0"/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schemeClr val="tx1"/>
                </a:solidFill>
              </a:rPr>
              <a:t>모델 간의 비교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prstClr val="white"/>
                </a:solidFill>
              </a:rPr>
              <a:t>직무 특화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just"/>
            <a:r>
              <a:rPr lang="ko-KR" altLang="en-US" dirty="0"/>
              <a:t>현재 서비스는 기업 맞춤 서비스로</a:t>
            </a:r>
            <a:endParaRPr lang="en-US" altLang="ko-KR" dirty="0"/>
          </a:p>
          <a:p>
            <a:pPr algn="just"/>
            <a:r>
              <a:rPr lang="ko-KR" altLang="en-US" dirty="0" err="1"/>
              <a:t>자기소개서별</a:t>
            </a:r>
            <a:r>
              <a:rPr lang="ko-KR" altLang="en-US" dirty="0"/>
              <a:t> 직무데이터를 사용한다면 기업과 직무에 더 특화된 서비스 가능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/>
              <a:t>서비스 추가</a:t>
            </a:r>
            <a:endParaRPr lang="en-US" altLang="ko-KR" b="1" dirty="0"/>
          </a:p>
          <a:p>
            <a:pPr algn="just"/>
            <a:r>
              <a:rPr lang="ko-KR" altLang="en-US" b="0" dirty="0"/>
              <a:t>현재는 자기소개서</a:t>
            </a:r>
            <a:r>
              <a:rPr lang="en-US" altLang="ko-KR" b="0" dirty="0"/>
              <a:t>, </a:t>
            </a:r>
            <a:r>
              <a:rPr lang="ko-KR" altLang="en-US" b="0" dirty="0"/>
              <a:t>즉 서류 전형까지의 토탈 솔루션이지만 기술 고도화와 범위를 확장하여</a:t>
            </a:r>
            <a:endParaRPr lang="en-US" altLang="ko-KR" b="0" dirty="0"/>
          </a:p>
          <a:p>
            <a:pPr algn="just"/>
            <a:r>
              <a:rPr lang="en-US" altLang="ko-KR" b="0" dirty="0"/>
              <a:t>AI </a:t>
            </a:r>
            <a:r>
              <a:rPr lang="ko-KR" altLang="en-US" b="0" dirty="0"/>
              <a:t>면접</a:t>
            </a:r>
            <a:r>
              <a:rPr lang="en-US" altLang="ko-KR" b="0" dirty="0"/>
              <a:t>, </a:t>
            </a:r>
            <a:r>
              <a:rPr lang="ko-KR" altLang="en-US" b="0" dirty="0"/>
              <a:t>심층 면접 또한 도움을 줄 수 있는 취업 토탈 솔루션으로 확장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49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</a:t>
            </a:r>
          </a:p>
          <a:p>
            <a:pPr algn="just"/>
            <a:r>
              <a:rPr lang="ko-KR" altLang="en-US" dirty="0"/>
              <a:t>불합격 자소서 </a:t>
            </a:r>
            <a:r>
              <a:rPr lang="en-US" altLang="ko-KR" dirty="0"/>
              <a:t>-&gt; </a:t>
            </a:r>
            <a:r>
              <a:rPr lang="ko-KR" altLang="en-US" dirty="0"/>
              <a:t>수치화도 가능</a:t>
            </a:r>
            <a:endParaRPr lang="en-US" altLang="ko-KR" dirty="0"/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schemeClr val="tx1"/>
                </a:solidFill>
              </a:rPr>
              <a:t>모델 간의 비교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prstClr val="white"/>
                </a:solidFill>
              </a:rPr>
              <a:t>직무 특화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just"/>
            <a:r>
              <a:rPr lang="ko-KR" altLang="en-US" dirty="0"/>
              <a:t>현재 서비스는 기업 맞춤 서비스로</a:t>
            </a:r>
            <a:endParaRPr lang="en-US" altLang="ko-KR" dirty="0"/>
          </a:p>
          <a:p>
            <a:pPr algn="just"/>
            <a:r>
              <a:rPr lang="ko-KR" altLang="en-US" dirty="0" err="1"/>
              <a:t>자기소개서별</a:t>
            </a:r>
            <a:r>
              <a:rPr lang="ko-KR" altLang="en-US" dirty="0"/>
              <a:t> 직무데이터를 사용한다면 기업과 직무에 더 특화된 서비스 가능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/>
              <a:t>서비스 추가</a:t>
            </a:r>
            <a:endParaRPr lang="en-US" altLang="ko-KR" b="1" dirty="0"/>
          </a:p>
          <a:p>
            <a:pPr algn="just"/>
            <a:r>
              <a:rPr lang="ko-KR" altLang="en-US" b="0" dirty="0"/>
              <a:t>현재는 자기소개서</a:t>
            </a:r>
            <a:r>
              <a:rPr lang="en-US" altLang="ko-KR" b="0" dirty="0"/>
              <a:t>, </a:t>
            </a:r>
            <a:r>
              <a:rPr lang="ko-KR" altLang="en-US" b="0" dirty="0"/>
              <a:t>즉 서류 전형까지의 토탈 솔루션이지만 기술 고도화와 범위를 확장하여</a:t>
            </a:r>
            <a:endParaRPr lang="en-US" altLang="ko-KR" b="0" dirty="0"/>
          </a:p>
          <a:p>
            <a:pPr algn="just"/>
            <a:r>
              <a:rPr lang="en-US" altLang="ko-KR" b="0" dirty="0"/>
              <a:t>AI </a:t>
            </a:r>
            <a:r>
              <a:rPr lang="ko-KR" altLang="en-US" b="0" dirty="0"/>
              <a:t>면접</a:t>
            </a:r>
            <a:r>
              <a:rPr lang="en-US" altLang="ko-KR" b="0" dirty="0"/>
              <a:t>, </a:t>
            </a:r>
            <a:r>
              <a:rPr lang="ko-KR" altLang="en-US" b="0" dirty="0"/>
              <a:t>심층 면접 또한 도움을 줄 수 있는 취업 토탈 솔루션으로 확장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86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</a:t>
            </a:r>
          </a:p>
          <a:p>
            <a:pPr algn="just"/>
            <a:r>
              <a:rPr lang="ko-KR" altLang="en-US" dirty="0"/>
              <a:t>불합격 자소서 </a:t>
            </a:r>
            <a:r>
              <a:rPr lang="en-US" altLang="ko-KR" dirty="0"/>
              <a:t>-&gt; </a:t>
            </a:r>
            <a:r>
              <a:rPr lang="ko-KR" altLang="en-US" dirty="0"/>
              <a:t>수치화도 가능</a:t>
            </a:r>
            <a:endParaRPr lang="en-US" altLang="ko-KR" dirty="0"/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schemeClr val="tx1"/>
                </a:solidFill>
              </a:rPr>
              <a:t>모델 간의 비교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prstClr val="white"/>
                </a:solidFill>
              </a:rPr>
              <a:t>직무 특화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just"/>
            <a:r>
              <a:rPr lang="ko-KR" altLang="en-US" dirty="0"/>
              <a:t>현재 서비스는 기업 맞춤 서비스로</a:t>
            </a:r>
            <a:endParaRPr lang="en-US" altLang="ko-KR" dirty="0"/>
          </a:p>
          <a:p>
            <a:pPr algn="just"/>
            <a:r>
              <a:rPr lang="ko-KR" altLang="en-US" dirty="0" err="1"/>
              <a:t>자기소개서별</a:t>
            </a:r>
            <a:r>
              <a:rPr lang="ko-KR" altLang="en-US" dirty="0"/>
              <a:t> 직무데이터를 사용한다면 기업과 직무에 더 특화된 서비스 가능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/>
              <a:t>서비스 추가</a:t>
            </a:r>
            <a:endParaRPr lang="en-US" altLang="ko-KR" b="1" dirty="0"/>
          </a:p>
          <a:p>
            <a:pPr algn="just"/>
            <a:r>
              <a:rPr lang="ko-KR" altLang="en-US" b="0" dirty="0"/>
              <a:t>현재는 자기소개서</a:t>
            </a:r>
            <a:r>
              <a:rPr lang="en-US" altLang="ko-KR" b="0" dirty="0"/>
              <a:t>, </a:t>
            </a:r>
            <a:r>
              <a:rPr lang="ko-KR" altLang="en-US" b="0" dirty="0"/>
              <a:t>즉 서류 전형까지의 토탈 솔루션이지만 기술 고도화와 범위를 확장하여</a:t>
            </a:r>
            <a:endParaRPr lang="en-US" altLang="ko-KR" b="0" dirty="0"/>
          </a:p>
          <a:p>
            <a:pPr algn="just"/>
            <a:r>
              <a:rPr lang="en-US" altLang="ko-KR" b="0" dirty="0"/>
              <a:t>AI </a:t>
            </a:r>
            <a:r>
              <a:rPr lang="ko-KR" altLang="en-US" b="0" dirty="0"/>
              <a:t>면접</a:t>
            </a:r>
            <a:r>
              <a:rPr lang="en-US" altLang="ko-KR" b="0" dirty="0"/>
              <a:t>, </a:t>
            </a:r>
            <a:r>
              <a:rPr lang="ko-KR" altLang="en-US" b="0" dirty="0"/>
              <a:t>심층 면접 또한 도움을 줄 수 있는 취업 토탈 솔루션으로 확장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서비스는 많은 취업준비생의 고민거리인 자기소개서 도우미 서비스입니다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자기소개서 작성시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기업이 원하는 키워드가 뭐가 있을까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어떻게 쓰면 좋을까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 문장을 어떻게 쓰지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내가 쓴 문장에서 어색하거나 이상한 문장이 없나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라는 고민은 취업 준비생이라면 반드시 하는 물음입니다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1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</a:t>
            </a:r>
            <a:endParaRPr lang="en-US" altLang="ko-KR" dirty="0"/>
          </a:p>
          <a:p>
            <a:r>
              <a:rPr lang="ko-KR" altLang="en-US" dirty="0"/>
              <a:t>기업의 인재상과 핵심가치 제공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합격 자소서의 주 키워드를 제공하여 자기소개서의 기업 적합성을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클릭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자소서 작성시 다음 문장 추천을 통해 편리성을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클릭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그리고 마지막 어색한 문장 검사를 통해 자소서의 완벽성을 제공 해줍니다</a:t>
            </a:r>
            <a:endParaRPr lang="en-US" altLang="ko-KR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/>
              <a:t>최종적으로는 기업에 맞는 합격 자소서를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완성하도록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도와부는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자기소개서 도우미 서비스 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id-ID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49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배경 및 필요성입니다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64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코로나 시대로 인하여 자소서에 대한 부담감이 심화되고 특히 작성시 어떤 내용을 </a:t>
            </a:r>
            <a:r>
              <a:rPr lang="ko-KR" altLang="en-US" dirty="0" err="1"/>
              <a:t>써야하는지</a:t>
            </a:r>
            <a:r>
              <a:rPr lang="ko-KR" altLang="en-US" dirty="0"/>
              <a:t> 결정하는 것이 어렵다는 추세를 보이고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67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대기업들이 </a:t>
            </a:r>
            <a:r>
              <a:rPr lang="en-US" altLang="ko-KR" dirty="0"/>
              <a:t>AI </a:t>
            </a:r>
            <a:r>
              <a:rPr lang="ko-KR" altLang="en-US" dirty="0"/>
              <a:t>서류 평가를 도입하면서 자소서 작성시 키워드에 대한 중요성이 높아지게 되었습니다</a:t>
            </a:r>
            <a:r>
              <a:rPr lang="en-US" altLang="ko-KR" dirty="0"/>
              <a:t>. </a:t>
            </a:r>
            <a:r>
              <a:rPr lang="ko-KR" altLang="en-US" dirty="0"/>
              <a:t>좌측 그래프에서 볼 수 있듯이 사람의 평가보다 </a:t>
            </a:r>
            <a:r>
              <a:rPr lang="en-US" altLang="ko-KR" dirty="0"/>
              <a:t>AI</a:t>
            </a:r>
            <a:r>
              <a:rPr lang="ko-KR" altLang="en-US" dirty="0"/>
              <a:t>평가에 대한 상관계수가 더 높다는 것을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차별성 화면 </a:t>
            </a:r>
            <a:r>
              <a:rPr lang="ko-KR" altLang="en-US" dirty="0" err="1"/>
              <a:t>전환후</a:t>
            </a:r>
            <a:r>
              <a:rPr lang="ko-KR" altLang="en-US" dirty="0"/>
              <a:t> </a:t>
            </a:r>
            <a:r>
              <a:rPr lang="ko-KR" altLang="en-US" dirty="0" err="1"/>
              <a:t>돌어와서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</a:t>
            </a:r>
            <a:r>
              <a:rPr lang="en-US" altLang="ko-KR" dirty="0"/>
              <a:t>AI</a:t>
            </a:r>
            <a:r>
              <a:rPr lang="ko-KR" altLang="en-US" dirty="0"/>
              <a:t>가 잘 평가할 수 있도록 키워드와 기업분석이 중요해짐에 따라 저희 서비스를 제안하게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985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</a:t>
            </a:r>
            <a:r>
              <a:rPr lang="en-US" altLang="ko-KR" dirty="0"/>
              <a:t>AI</a:t>
            </a:r>
            <a:r>
              <a:rPr lang="ko-KR" altLang="en-US" dirty="0"/>
              <a:t>가 잘 평가할 수 있도록 키워드와 기업분석이 중요해짐에 따라 저희 서비스를 제안하게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******************************************************* </a:t>
            </a:r>
            <a:r>
              <a:rPr lang="ko-KR" altLang="en-US" dirty="0"/>
              <a:t>약식  </a:t>
            </a:r>
            <a:r>
              <a:rPr lang="en-US" altLang="ko-KR" dirty="0"/>
              <a:t>******************************************************</a:t>
            </a:r>
          </a:p>
          <a:p>
            <a:r>
              <a:rPr lang="ko-KR" altLang="en-US" dirty="0"/>
              <a:t>이렇게 대기업의 </a:t>
            </a:r>
            <a:r>
              <a:rPr lang="en-US" altLang="ko-KR" dirty="0"/>
              <a:t>AI </a:t>
            </a:r>
            <a:r>
              <a:rPr lang="ko-KR" altLang="en-US" dirty="0"/>
              <a:t>서류심사 도입에 따라 주변 다른 기업들도 이에 대하여 긍정적인 관심을 보이고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이렇게되면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가 잘 평가할 수 있도록 키워드와 기업분석이 중요해짐에 따라 저희 서비스를 제안하게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09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9BAE-2FA7-4DE8-82F3-F7949FD8F7C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27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061A5-959A-433E-9E03-80ED772565B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89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1943-9BAE-4480-BEBF-8E19BE754B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2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1EDE-7F9D-4BB4-9140-FB05680779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91450" y="6356350"/>
            <a:ext cx="4114800" cy="365125"/>
          </a:xfr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4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2A97-A134-46D4-AB5B-8E9A53274E8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7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B020-0280-47A4-A207-4502484F96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6271-2E5E-4890-8271-83D3755447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7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6BB0-1BC4-447C-9003-A7045742274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8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B02B-E638-4A86-951B-1D8F5E22613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56350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6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2F65-1C44-4BCB-B524-18FD92A352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A7CDE-C854-4AB4-ACFA-83E64F45337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6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FB3DC-36F2-427F-82FC-9164942BC9E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7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sv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gif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12" Type="http://schemas.openxmlformats.org/officeDocument/2006/relationships/slide" Target="slide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44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slide" Target="slide18.xml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9.png"/><Relationship Id="rId26" Type="http://schemas.openxmlformats.org/officeDocument/2006/relationships/slide" Target="slide7.xml"/><Relationship Id="rId39" Type="http://schemas.openxmlformats.org/officeDocument/2006/relationships/image" Target="../media/image16.png"/><Relationship Id="rId21" Type="http://schemas.openxmlformats.org/officeDocument/2006/relationships/image" Target="../media/image1010.png"/><Relationship Id="rId34" Type="http://schemas.openxmlformats.org/officeDocument/2006/relationships/image" Target="../media/image15.png"/><Relationship Id="rId42" Type="http://schemas.openxmlformats.org/officeDocument/2006/relationships/image" Target="../media/image17.png"/><Relationship Id="rId47" Type="http://schemas.openxmlformats.org/officeDocument/2006/relationships/slide" Target="slide32.xml"/><Relationship Id="rId50" Type="http://schemas.openxmlformats.org/officeDocument/2006/relationships/slide" Target="slide15.xml"/><Relationship Id="rId55" Type="http://schemas.openxmlformats.org/officeDocument/2006/relationships/image" Target="../media/image22.png"/><Relationship Id="rId6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9" Type="http://schemas.openxmlformats.org/officeDocument/2006/relationships/slide" Target="slide8.xml"/><Relationship Id="rId11" Type="http://schemas.openxmlformats.org/officeDocument/2006/relationships/slide" Target="slide11.xml"/><Relationship Id="rId24" Type="http://schemas.openxmlformats.org/officeDocument/2006/relationships/image" Target="../media/image11.png"/><Relationship Id="rId32" Type="http://schemas.openxmlformats.org/officeDocument/2006/relationships/slide" Target="slide14.xml"/><Relationship Id="rId37" Type="http://schemas.openxmlformats.org/officeDocument/2006/relationships/image" Target="../media/image16.png"/><Relationship Id="rId40" Type="http://schemas.openxmlformats.org/officeDocument/2006/relationships/image" Target="../media/image17.png"/><Relationship Id="rId45" Type="http://schemas.openxmlformats.org/officeDocument/2006/relationships/image" Target="../media/image18.png"/><Relationship Id="rId53" Type="http://schemas.openxmlformats.org/officeDocument/2006/relationships/slide" Target="slide34.xml"/><Relationship Id="rId58" Type="http://schemas.openxmlformats.org/officeDocument/2006/relationships/image" Target="../media/image23.png"/><Relationship Id="rId5" Type="http://schemas.openxmlformats.org/officeDocument/2006/relationships/slide" Target="slide3.xml"/><Relationship Id="rId61" Type="http://schemas.openxmlformats.org/officeDocument/2006/relationships/image" Target="../media/image24.png"/><Relationship Id="rId19" Type="http://schemas.openxmlformats.org/officeDocument/2006/relationships/image" Target="../media/image10.png"/><Relationship Id="rId14" Type="http://schemas.openxmlformats.org/officeDocument/2006/relationships/slide" Target="slide33.xml"/><Relationship Id="rId22" Type="http://schemas.openxmlformats.org/officeDocument/2006/relationships/image" Target="../media/image11.png"/><Relationship Id="rId27" Type="http://schemas.openxmlformats.org/officeDocument/2006/relationships/image" Target="../media/image120.png"/><Relationship Id="rId30" Type="http://schemas.openxmlformats.org/officeDocument/2006/relationships/image" Target="../media/image13.png"/><Relationship Id="rId35" Type="http://schemas.openxmlformats.org/officeDocument/2006/relationships/slide" Target="slide12.xml"/><Relationship Id="rId43" Type="http://schemas.openxmlformats.org/officeDocument/2006/relationships/image" Target="../media/image18.png"/><Relationship Id="rId48" Type="http://schemas.openxmlformats.org/officeDocument/2006/relationships/image" Target="../media/image190.png"/><Relationship Id="rId56" Type="http://schemas.openxmlformats.org/officeDocument/2006/relationships/slide" Target="slide13.xml"/><Relationship Id="rId8" Type="http://schemas.openxmlformats.org/officeDocument/2006/relationships/slide" Target="slide6.xml"/><Relationship Id="rId51" Type="http://schemas.openxmlformats.org/officeDocument/2006/relationships/image" Target="../media/image20.png"/><Relationship Id="rId3" Type="http://schemas.openxmlformats.org/officeDocument/2006/relationships/image" Target="../media/image4.jpg"/><Relationship Id="rId12" Type="http://schemas.openxmlformats.org/officeDocument/2006/relationships/image" Target="../media/image7.png"/><Relationship Id="rId17" Type="http://schemas.openxmlformats.org/officeDocument/2006/relationships/slide" Target="slide36.xml"/><Relationship Id="rId25" Type="http://schemas.openxmlformats.org/officeDocument/2006/relationships/image" Target="../media/image12.png"/><Relationship Id="rId33" Type="http://schemas.openxmlformats.org/officeDocument/2006/relationships/image" Target="../media/image14.png"/><Relationship Id="rId38" Type="http://schemas.openxmlformats.org/officeDocument/2006/relationships/slide" Target="slide37.xml"/><Relationship Id="rId46" Type="http://schemas.openxmlformats.org/officeDocument/2006/relationships/image" Target="../media/image19.png"/><Relationship Id="rId59" Type="http://schemas.openxmlformats.org/officeDocument/2006/relationships/slide" Target="slide24.xml"/><Relationship Id="rId20" Type="http://schemas.openxmlformats.org/officeDocument/2006/relationships/slide" Target="slide4.xml"/><Relationship Id="rId41" Type="http://schemas.openxmlformats.org/officeDocument/2006/relationships/slide" Target="slide21.xml"/><Relationship Id="rId54" Type="http://schemas.openxmlformats.org/officeDocument/2006/relationships/image" Target="../media/image21.png"/><Relationship Id="rId6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8.png"/><Relationship Id="rId23" Type="http://schemas.openxmlformats.org/officeDocument/2006/relationships/slide" Target="slide5.xml"/><Relationship Id="rId28" Type="http://schemas.openxmlformats.org/officeDocument/2006/relationships/image" Target="../media/image13.png"/><Relationship Id="rId36" Type="http://schemas.openxmlformats.org/officeDocument/2006/relationships/image" Target="../media/image15.png"/><Relationship Id="rId49" Type="http://schemas.openxmlformats.org/officeDocument/2006/relationships/image" Target="../media/image20.png"/><Relationship Id="rId57" Type="http://schemas.openxmlformats.org/officeDocument/2006/relationships/image" Target="../media/image22.png"/><Relationship Id="rId10" Type="http://schemas.openxmlformats.org/officeDocument/2006/relationships/image" Target="../media/image7.png"/><Relationship Id="rId31" Type="http://schemas.openxmlformats.org/officeDocument/2006/relationships/image" Target="../media/image14.png"/><Relationship Id="rId44" Type="http://schemas.openxmlformats.org/officeDocument/2006/relationships/slide" Target="slide25.xml"/><Relationship Id="rId52" Type="http://schemas.openxmlformats.org/officeDocument/2006/relationships/image" Target="../media/image21.png"/><Relationship Id="rId6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3.png"/><Relationship Id="rId3" Type="http://schemas.openxmlformats.org/officeDocument/2006/relationships/image" Target="../media/image44.png"/><Relationship Id="rId7" Type="http://schemas.openxmlformats.org/officeDocument/2006/relationships/image" Target="../media/image71.png"/><Relationship Id="rId12" Type="http://schemas.openxmlformats.org/officeDocument/2006/relationships/slide" Target="slide2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72.png"/><Relationship Id="rId4" Type="http://schemas.openxmlformats.org/officeDocument/2006/relationships/image" Target="../media/image39.png"/><Relationship Id="rId9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44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9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3.png"/><Relationship Id="rId3" Type="http://schemas.openxmlformats.org/officeDocument/2006/relationships/image" Target="../media/image39.png"/><Relationship Id="rId7" Type="http://schemas.openxmlformats.org/officeDocument/2006/relationships/image" Target="../media/image81.png"/><Relationship Id="rId12" Type="http://schemas.openxmlformats.org/officeDocument/2006/relationships/slide" Target="slide30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11" Type="http://schemas.openxmlformats.org/officeDocument/2006/relationships/image" Target="../media/image83.png"/><Relationship Id="rId5" Type="http://schemas.openxmlformats.org/officeDocument/2006/relationships/image" Target="../media/image81.png"/><Relationship Id="rId15" Type="http://schemas.openxmlformats.org/officeDocument/2006/relationships/slide" Target="slide29.xml"/><Relationship Id="rId10" Type="http://schemas.openxmlformats.org/officeDocument/2006/relationships/image" Target="../media/image820.png"/><Relationship Id="rId4" Type="http://schemas.openxmlformats.org/officeDocument/2006/relationships/image" Target="../media/image44.png"/><Relationship Id="rId9" Type="http://schemas.openxmlformats.org/officeDocument/2006/relationships/slide" Target="slide27.xml"/><Relationship Id="rId1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4.wdp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44.png"/><Relationship Id="rId18" Type="http://schemas.openxmlformats.org/officeDocument/2006/relationships/slide" Target="slide31.xml"/><Relationship Id="rId3" Type="http://schemas.openxmlformats.org/officeDocument/2006/relationships/image" Target="../media/image39.png"/><Relationship Id="rId7" Type="http://schemas.openxmlformats.org/officeDocument/2006/relationships/image" Target="../media/image90.png"/><Relationship Id="rId12" Type="http://schemas.microsoft.com/office/2007/relationships/hdphoto" Target="../media/hdphoto5.wdp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6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5" Type="http://schemas.openxmlformats.org/officeDocument/2006/relationships/image" Target="../media/image94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102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wmf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20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8E015F8-BCD7-4FD2-A1BC-F853BF3397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" y="0"/>
            <a:ext cx="1218926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AA27DE-D4CF-4EA5-9A53-8D63C7655F75}"/>
              </a:ext>
            </a:extLst>
          </p:cNvPr>
          <p:cNvSpPr/>
          <p:nvPr/>
        </p:nvSpPr>
        <p:spPr>
          <a:xfrm>
            <a:off x="-4678" y="0"/>
            <a:ext cx="12196678" cy="6858000"/>
          </a:xfrm>
          <a:prstGeom prst="rect">
            <a:avLst/>
          </a:prstGeom>
          <a:gradFill flip="none" rotWithShape="1">
            <a:gsLst>
              <a:gs pos="19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1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6A40A4-B976-49AB-9C23-BBC1B97593A2}"/>
              </a:ext>
            </a:extLst>
          </p:cNvPr>
          <p:cNvSpPr/>
          <p:nvPr/>
        </p:nvSpPr>
        <p:spPr>
          <a:xfrm>
            <a:off x="-1152" y="0"/>
            <a:ext cx="121904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D54924F8-EDC7-4A61-9A27-750964BF745F}"/>
              </a:ext>
            </a:extLst>
          </p:cNvPr>
          <p:cNvSpPr/>
          <p:nvPr/>
        </p:nvSpPr>
        <p:spPr>
          <a:xfrm>
            <a:off x="3138390" y="1207178"/>
            <a:ext cx="5907014" cy="122195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24000" rtlCol="0" anchor="ctr"/>
          <a:lstStyle/>
          <a:p>
            <a:pPr algn="ctr"/>
            <a:endParaRPr lang="en-US" altLang="ko-KR" sz="20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인공지능</a:t>
            </a:r>
            <a:endParaRPr lang="en-US" altLang="ko-KR" sz="40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자기소개서 도우미</a:t>
            </a:r>
          </a:p>
        </p:txBody>
      </p:sp>
      <p:sp>
        <p:nvSpPr>
          <p:cNvPr id="27" name="모서리가 둥근 직사각형 8">
            <a:extLst>
              <a:ext uri="{FF2B5EF4-FFF2-40B4-BE49-F238E27FC236}">
                <a16:creationId xmlns:a16="http://schemas.microsoft.com/office/drawing/2014/main" id="{60ADB908-16AD-4DE6-8004-8415F631B6C2}"/>
              </a:ext>
            </a:extLst>
          </p:cNvPr>
          <p:cNvSpPr/>
          <p:nvPr/>
        </p:nvSpPr>
        <p:spPr>
          <a:xfrm>
            <a:off x="3022231" y="1117982"/>
            <a:ext cx="5896476" cy="122195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인공지능</a:t>
            </a:r>
            <a:endParaRPr lang="en-US" altLang="ko-KR" sz="40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자기소개서</a:t>
            </a:r>
            <a:r>
              <a:rPr lang="ko-KR" altLang="en-US" sz="4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도우미</a:t>
            </a:r>
          </a:p>
        </p:txBody>
      </p:sp>
      <p:sp>
        <p:nvSpPr>
          <p:cNvPr id="28" name="자유형 15">
            <a:extLst>
              <a:ext uri="{FF2B5EF4-FFF2-40B4-BE49-F238E27FC236}">
                <a16:creationId xmlns:a16="http://schemas.microsoft.com/office/drawing/2014/main" id="{AD8CB248-5373-47FF-A1E3-EC5465EBB49F}"/>
              </a:ext>
            </a:extLst>
          </p:cNvPr>
          <p:cNvSpPr/>
          <p:nvPr/>
        </p:nvSpPr>
        <p:spPr>
          <a:xfrm>
            <a:off x="8752744" y="839032"/>
            <a:ext cx="466830" cy="557902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rgbClr val="FF66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7200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AI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CC4771-C1F8-4907-81DE-79DD69D2D9FD}"/>
              </a:ext>
            </a:extLst>
          </p:cNvPr>
          <p:cNvSpPr/>
          <p:nvPr/>
        </p:nvSpPr>
        <p:spPr>
          <a:xfrm>
            <a:off x="4342311" y="5094862"/>
            <a:ext cx="3507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ea typeface="Noto Sans KR" panose="020B0500000000000000" pitchFamily="34" charset="-127"/>
              </a:rPr>
              <a:t>박주영</a:t>
            </a:r>
            <a:r>
              <a:rPr lang="en-US" altLang="ko-KR" sz="1200" dirty="0">
                <a:ea typeface="Noto Sans KR" panose="020B0500000000000000" pitchFamily="34" charset="-127"/>
              </a:rPr>
              <a:t>(</a:t>
            </a:r>
            <a:r>
              <a:rPr lang="ko-KR" altLang="en-US" sz="1200" dirty="0">
                <a:ea typeface="Noto Sans KR" panose="020B0500000000000000" pitchFamily="34" charset="-127"/>
              </a:rPr>
              <a:t>팀장</a:t>
            </a:r>
            <a:r>
              <a:rPr lang="en-US" altLang="ko-KR" sz="1200" dirty="0">
                <a:ea typeface="Noto Sans KR" panose="020B0500000000000000" pitchFamily="34" charset="-127"/>
              </a:rPr>
              <a:t>), </a:t>
            </a:r>
            <a:r>
              <a:rPr lang="ko-KR" altLang="en-US" sz="1200" dirty="0">
                <a:ea typeface="Noto Sans KR" panose="020B0500000000000000" pitchFamily="34" charset="-127"/>
              </a:rPr>
              <a:t>강민영</a:t>
            </a:r>
            <a:r>
              <a:rPr lang="en-US" altLang="ko-KR" sz="1200" dirty="0"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ea typeface="Noto Sans KR" panose="020B0500000000000000" pitchFamily="34" charset="-127"/>
              </a:rPr>
              <a:t>김세진</a:t>
            </a:r>
            <a:r>
              <a:rPr lang="en-US" altLang="ko-KR" sz="1200" dirty="0">
                <a:ea typeface="Noto Sans KR" panose="020B0500000000000000" pitchFamily="34" charset="-127"/>
              </a:rPr>
              <a:t>, </a:t>
            </a:r>
            <a:r>
              <a:rPr lang="ko-KR" altLang="en-US" sz="1200" dirty="0" err="1">
                <a:ea typeface="Noto Sans KR" panose="020B0500000000000000" pitchFamily="34" charset="-127"/>
              </a:rPr>
              <a:t>박가연</a:t>
            </a:r>
            <a:r>
              <a:rPr lang="en-US" altLang="ko-KR" sz="1200" dirty="0"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ea typeface="Noto Sans KR" panose="020B0500000000000000" pitchFamily="34" charset="-127"/>
              </a:rPr>
              <a:t>이성민</a:t>
            </a:r>
            <a:r>
              <a:rPr lang="en-US" altLang="ko-KR" sz="1200" dirty="0">
                <a:ea typeface="Noto Sans KR" panose="020B0500000000000000" pitchFamily="34" charset="-127"/>
              </a:rPr>
              <a:t>, </a:t>
            </a:r>
            <a:r>
              <a:rPr lang="ko-KR" altLang="en-US" sz="1200" dirty="0" err="1">
                <a:ea typeface="Noto Sans KR" panose="020B0500000000000000" pitchFamily="34" charset="-127"/>
              </a:rPr>
              <a:t>조혁준</a:t>
            </a:r>
            <a:endParaRPr lang="en-US" altLang="ko-KR" sz="1400" dirty="0">
              <a:ea typeface="Noto Sans KR" panose="020B0500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40DC19-55D4-4AD0-89F7-859714E1CB9F}"/>
              </a:ext>
            </a:extLst>
          </p:cNvPr>
          <p:cNvSpPr/>
          <p:nvPr/>
        </p:nvSpPr>
        <p:spPr>
          <a:xfrm>
            <a:off x="5280617" y="4761382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dirty="0">
                <a:effectLst/>
                <a:ea typeface="Noto Sans KR" panose="020B0500000000000000" pitchFamily="34" charset="-127"/>
              </a:rPr>
              <a:t>3</a:t>
            </a:r>
            <a:r>
              <a:rPr lang="ko-KR" altLang="en-US" b="1" i="0" u="none" strike="noStrike" dirty="0">
                <a:effectLst/>
                <a:ea typeface="Noto Sans KR" panose="020B0500000000000000" pitchFamily="34" charset="-127"/>
              </a:rPr>
              <a:t>조 질 수 </a:t>
            </a:r>
            <a:r>
              <a:rPr lang="ko-KR" altLang="en-US" b="1" i="0" u="none" strike="noStrike" dirty="0" err="1">
                <a:effectLst/>
                <a:ea typeface="Noto Sans KR" panose="020B0500000000000000" pitchFamily="34" charset="-127"/>
              </a:rPr>
              <a:t>없조</a:t>
            </a:r>
            <a:r>
              <a:rPr lang="en-US" altLang="ko-KR" b="1" i="0" u="none" strike="noStrike" dirty="0">
                <a:effectLst/>
                <a:ea typeface="Noto Sans KR" panose="020B0500000000000000" pitchFamily="34" charset="-127"/>
              </a:rPr>
              <a:t>!</a:t>
            </a:r>
            <a:endParaRPr lang="en-US" altLang="ko-KR" sz="1050" b="1" kern="0" dirty="0"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AD11-7536-4870-939A-8AF8C6EBB9D9}"/>
              </a:ext>
            </a:extLst>
          </p:cNvPr>
          <p:cNvSpPr/>
          <p:nvPr/>
        </p:nvSpPr>
        <p:spPr>
          <a:xfrm>
            <a:off x="116318" y="147566"/>
            <a:ext cx="1356186" cy="8044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D8562817-6EE1-45E0-94A3-ED87F5114A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3023221"/>
                  </p:ext>
                </p:extLst>
              </p:nvPr>
            </p:nvGraphicFramePr>
            <p:xfrm>
              <a:off x="5065352" y="2762986"/>
              <a:ext cx="1810234" cy="1831656"/>
            </p:xfrm>
            <a:graphic>
              <a:graphicData uri="http://schemas.microsoft.com/office/powerpoint/2016/slidezoom">
                <pslz:sldZm>
                  <pslz:sldZmObj sldId="2770" cId="812236565">
                    <pslz:zmPr id="{1E651154-738C-4D54-B822-3F22C34ACFCF}" returnToParent="0" imageType="cover" transitionDur="5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10234" cy="183165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슬라이드 확대/축소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8562817-6EE1-45E0-94A3-ED87F5114A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5352" y="2762986"/>
                <a:ext cx="1810234" cy="183165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63B243-22BD-4EB9-99B0-A2944A8B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0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13">
            <a:extLst>
              <a:ext uri="{FF2B5EF4-FFF2-40B4-BE49-F238E27FC236}">
                <a16:creationId xmlns:a16="http://schemas.microsoft.com/office/drawing/2014/main" id="{E0FBC639-3E6E-44D5-A647-15EDBEDAD577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en-US" altLang="ko-KR" sz="32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7" name="모서리가 둥근 직사각형 8">
            <a:extLst>
              <a:ext uri="{FF2B5EF4-FFF2-40B4-BE49-F238E27FC236}">
                <a16:creationId xmlns:a16="http://schemas.microsoft.com/office/drawing/2014/main" id="{D8888AEE-79AD-450B-A211-AEFCBA7A71EB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8" name="자유형 16">
            <a:extLst>
              <a:ext uri="{FF2B5EF4-FFF2-40B4-BE49-F238E27FC236}">
                <a16:creationId xmlns:a16="http://schemas.microsoft.com/office/drawing/2014/main" id="{09D98C61-545A-49EE-A529-27DB2BBEC827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9" name="자유형 15">
            <a:extLst>
              <a:ext uri="{FF2B5EF4-FFF2-40B4-BE49-F238E27FC236}">
                <a16:creationId xmlns:a16="http://schemas.microsoft.com/office/drawing/2014/main" id="{33FA8A3E-7122-4121-8610-6EB6481B59B6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A669814-3B1A-4BA5-98DE-5E11C69E198E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E8726D2-E67A-4472-9D21-A5B8278FA5BF}"/>
              </a:ext>
            </a:extLst>
          </p:cNvPr>
          <p:cNvGrpSpPr/>
          <p:nvPr/>
        </p:nvGrpSpPr>
        <p:grpSpPr>
          <a:xfrm>
            <a:off x="549265" y="1556011"/>
            <a:ext cx="4089164" cy="3300609"/>
            <a:chOff x="1088897" y="2023776"/>
            <a:chExt cx="3009900" cy="242947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14C329CA-9A77-4B63-A84B-C728C186C474}"/>
                </a:ext>
              </a:extLst>
            </p:cNvPr>
            <p:cNvSpPr/>
            <p:nvPr/>
          </p:nvSpPr>
          <p:spPr>
            <a:xfrm>
              <a:off x="1088897" y="2023777"/>
              <a:ext cx="3009900" cy="242947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54A2182-08E3-47D1-861A-35C36DC1643D}"/>
                </a:ext>
              </a:extLst>
            </p:cNvPr>
            <p:cNvGrpSpPr/>
            <p:nvPr/>
          </p:nvGrpSpPr>
          <p:grpSpPr>
            <a:xfrm>
              <a:off x="1842131" y="2142119"/>
              <a:ext cx="1503433" cy="1835043"/>
              <a:chOff x="8284334" y="2233291"/>
              <a:chExt cx="1503433" cy="1835043"/>
            </a:xfrm>
          </p:grpSpPr>
          <p:sp>
            <p:nvSpPr>
              <p:cNvPr id="75" name="자유형 75">
                <a:extLst>
                  <a:ext uri="{FF2B5EF4-FFF2-40B4-BE49-F238E27FC236}">
                    <a16:creationId xmlns:a16="http://schemas.microsoft.com/office/drawing/2014/main" id="{24E31E19-6B32-4B37-BD49-94CEDFD0E038}"/>
                  </a:ext>
                </a:extLst>
              </p:cNvPr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6">
                <a:extLst>
                  <a:ext uri="{FF2B5EF4-FFF2-40B4-BE49-F238E27FC236}">
                    <a16:creationId xmlns:a16="http://schemas.microsoft.com/office/drawing/2014/main" id="{758FD2EF-CFBC-49F4-A75A-568B26389792}"/>
                  </a:ext>
                </a:extLst>
              </p:cNvPr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 77">
                <a:extLst>
                  <a:ext uri="{FF2B5EF4-FFF2-40B4-BE49-F238E27FC236}">
                    <a16:creationId xmlns:a16="http://schemas.microsoft.com/office/drawing/2014/main" id="{900D0828-7B02-43CD-97F9-7A3B1B052DFD}"/>
                  </a:ext>
                </a:extLst>
              </p:cNvPr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8">
                <a:extLst>
                  <a:ext uri="{FF2B5EF4-FFF2-40B4-BE49-F238E27FC236}">
                    <a16:creationId xmlns:a16="http://schemas.microsoft.com/office/drawing/2014/main" id="{F2065E70-B813-429C-BE6C-6F85BFEA1DA0}"/>
                  </a:ext>
                </a:extLst>
              </p:cNvPr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9">
                <a:extLst>
                  <a:ext uri="{FF2B5EF4-FFF2-40B4-BE49-F238E27FC236}">
                    <a16:creationId xmlns:a16="http://schemas.microsoft.com/office/drawing/2014/main" id="{11154789-2CA8-42CC-932A-2126E1D9E38A}"/>
                  </a:ext>
                </a:extLst>
              </p:cNvPr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586669E-468A-4FA2-91A1-ADFC1286CFAC}"/>
              </a:ext>
            </a:extLst>
          </p:cNvPr>
          <p:cNvGrpSpPr/>
          <p:nvPr/>
        </p:nvGrpSpPr>
        <p:grpSpPr>
          <a:xfrm>
            <a:off x="7760175" y="1556012"/>
            <a:ext cx="4093495" cy="3304105"/>
            <a:chOff x="1088897" y="2023777"/>
            <a:chExt cx="3009900" cy="2429470"/>
          </a:xfrm>
        </p:grpSpPr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38FD48D6-7CF6-43B8-985A-07238B0BB8DD}"/>
                </a:ext>
              </a:extLst>
            </p:cNvPr>
            <p:cNvSpPr/>
            <p:nvPr/>
          </p:nvSpPr>
          <p:spPr>
            <a:xfrm>
              <a:off x="1088897" y="2023777"/>
              <a:ext cx="3009900" cy="2429470"/>
            </a:xfrm>
            <a:prstGeom prst="roundRect">
              <a:avLst>
                <a:gd name="adj" fmla="val 10078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AD1AF8DF-8FA7-4503-B1E5-D50C399D25A6}"/>
                </a:ext>
              </a:extLst>
            </p:cNvPr>
            <p:cNvGrpSpPr/>
            <p:nvPr/>
          </p:nvGrpSpPr>
          <p:grpSpPr>
            <a:xfrm>
              <a:off x="1842131" y="2142119"/>
              <a:ext cx="1503433" cy="1835043"/>
              <a:chOff x="8284334" y="2233291"/>
              <a:chExt cx="1503433" cy="1835043"/>
            </a:xfrm>
          </p:grpSpPr>
          <p:sp>
            <p:nvSpPr>
              <p:cNvPr id="152" name="자유형 119">
                <a:extLst>
                  <a:ext uri="{FF2B5EF4-FFF2-40B4-BE49-F238E27FC236}">
                    <a16:creationId xmlns:a16="http://schemas.microsoft.com/office/drawing/2014/main" id="{0843CF55-756D-4704-8C7D-280C07694548}"/>
                  </a:ext>
                </a:extLst>
              </p:cNvPr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자유형 120">
                <a:extLst>
                  <a:ext uri="{FF2B5EF4-FFF2-40B4-BE49-F238E27FC236}">
                    <a16:creationId xmlns:a16="http://schemas.microsoft.com/office/drawing/2014/main" id="{C1810F61-C937-4143-B783-61C9498DF142}"/>
                  </a:ext>
                </a:extLst>
              </p:cNvPr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자유형 121">
                <a:extLst>
                  <a:ext uri="{FF2B5EF4-FFF2-40B4-BE49-F238E27FC236}">
                    <a16:creationId xmlns:a16="http://schemas.microsoft.com/office/drawing/2014/main" id="{947CA991-D86A-4AFD-B10A-C6123F781DD0}"/>
                  </a:ext>
                </a:extLst>
              </p:cNvPr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자유형 122">
                <a:extLst>
                  <a:ext uri="{FF2B5EF4-FFF2-40B4-BE49-F238E27FC236}">
                    <a16:creationId xmlns:a16="http://schemas.microsoft.com/office/drawing/2014/main" id="{FCE5A52A-81D8-40B6-B01C-5A673D7E253C}"/>
                  </a:ext>
                </a:extLst>
              </p:cNvPr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자유형 123">
                <a:extLst>
                  <a:ext uri="{FF2B5EF4-FFF2-40B4-BE49-F238E27FC236}">
                    <a16:creationId xmlns:a16="http://schemas.microsoft.com/office/drawing/2014/main" id="{EB183F56-F58B-438F-915E-3C201C34B645}"/>
                  </a:ext>
                </a:extLst>
              </p:cNvPr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82" name="Picture 6">
            <a:extLst>
              <a:ext uri="{FF2B5EF4-FFF2-40B4-BE49-F238E27FC236}">
                <a16:creationId xmlns:a16="http://schemas.microsoft.com/office/drawing/2014/main" id="{F86E4B69-1B62-40E5-8C03-0C2F0C9A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91" y="2686179"/>
            <a:ext cx="1141754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>
            <a:extLst>
              <a:ext uri="{FF2B5EF4-FFF2-40B4-BE49-F238E27FC236}">
                <a16:creationId xmlns:a16="http://schemas.microsoft.com/office/drawing/2014/main" id="{53FAC052-6DC1-4C41-A912-516EB605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37" y="2738932"/>
            <a:ext cx="1160002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FDB78D-2860-4876-8A92-38D3CBCF7E8A}"/>
              </a:ext>
            </a:extLst>
          </p:cNvPr>
          <p:cNvGrpSpPr/>
          <p:nvPr/>
        </p:nvGrpSpPr>
        <p:grpSpPr>
          <a:xfrm>
            <a:off x="3681684" y="1139204"/>
            <a:ext cx="4898380" cy="3953776"/>
            <a:chOff x="3681684" y="1139204"/>
            <a:chExt cx="4898380" cy="3953776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5327EF2-B319-4029-AE2C-DA2EB839C222}"/>
                </a:ext>
              </a:extLst>
            </p:cNvPr>
            <p:cNvGrpSpPr/>
            <p:nvPr/>
          </p:nvGrpSpPr>
          <p:grpSpPr>
            <a:xfrm>
              <a:off x="3681684" y="1139204"/>
              <a:ext cx="4898380" cy="3953776"/>
              <a:chOff x="1088897" y="2023777"/>
              <a:chExt cx="3009900" cy="2429470"/>
            </a:xfrm>
          </p:grpSpPr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A058E2C5-9541-4240-8A90-4E1473EF2ADB}"/>
                  </a:ext>
                </a:extLst>
              </p:cNvPr>
              <p:cNvSpPr/>
              <p:nvPr/>
            </p:nvSpPr>
            <p:spPr>
              <a:xfrm>
                <a:off x="1088897" y="2023777"/>
                <a:ext cx="3009900" cy="2429470"/>
              </a:xfrm>
              <a:prstGeom prst="roundRect">
                <a:avLst>
                  <a:gd name="adj" fmla="val 10059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44000" rtlCol="0" anchor="b"/>
              <a:lstStyle/>
              <a:p>
                <a:pPr algn="ctr"/>
                <a:endParaRPr lang="en-US" altLang="ko-KR" sz="1200" dirty="0">
                  <a:solidFill>
                    <a:prstClr val="white">
                      <a:lumMod val="50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C423CC2A-C7C6-489A-8122-95A5C87F8B2B}"/>
                  </a:ext>
                </a:extLst>
              </p:cNvPr>
              <p:cNvGrpSpPr/>
              <p:nvPr/>
            </p:nvGrpSpPr>
            <p:grpSpPr>
              <a:xfrm>
                <a:off x="1842131" y="2142119"/>
                <a:ext cx="1503433" cy="1835043"/>
                <a:chOff x="8284334" y="2233291"/>
                <a:chExt cx="1503433" cy="1835043"/>
              </a:xfrm>
            </p:grpSpPr>
            <p:sp>
              <p:nvSpPr>
                <p:cNvPr id="130" name="자유형 97">
                  <a:extLst>
                    <a:ext uri="{FF2B5EF4-FFF2-40B4-BE49-F238E27FC236}">
                      <a16:creationId xmlns:a16="http://schemas.microsoft.com/office/drawing/2014/main" id="{D53B6912-727E-45DF-8F18-6E70849DB20C}"/>
                    </a:ext>
                  </a:extLst>
                </p:cNvPr>
                <p:cNvSpPr/>
                <p:nvPr/>
              </p:nvSpPr>
              <p:spPr>
                <a:xfrm>
                  <a:off x="8676669" y="3973014"/>
                  <a:ext cx="718762" cy="95320"/>
                </a:xfrm>
                <a:custGeom>
                  <a:avLst/>
                  <a:gdLst>
                    <a:gd name="connsiteX0" fmla="*/ 0 w 718762"/>
                    <a:gd name="connsiteY0" fmla="*/ 0 h 95320"/>
                    <a:gd name="connsiteX1" fmla="*/ 718762 w 718762"/>
                    <a:gd name="connsiteY1" fmla="*/ 0 h 95320"/>
                    <a:gd name="connsiteX2" fmla="*/ 651983 w 718762"/>
                    <a:gd name="connsiteY2" fmla="*/ 36246 h 95320"/>
                    <a:gd name="connsiteX3" fmla="*/ 359381 w 718762"/>
                    <a:gd name="connsiteY3" fmla="*/ 95320 h 95320"/>
                    <a:gd name="connsiteX4" fmla="*/ 66779 w 718762"/>
                    <a:gd name="connsiteY4" fmla="*/ 36246 h 95320"/>
                    <a:gd name="connsiteX5" fmla="*/ 0 w 718762"/>
                    <a:gd name="connsiteY5" fmla="*/ 0 h 9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18762" h="95320">
                      <a:moveTo>
                        <a:pt x="0" y="0"/>
                      </a:moveTo>
                      <a:lnTo>
                        <a:pt x="718762" y="0"/>
                      </a:lnTo>
                      <a:lnTo>
                        <a:pt x="651983" y="36246"/>
                      </a:lnTo>
                      <a:cubicBezTo>
                        <a:pt x="562049" y="74285"/>
                        <a:pt x="463171" y="95320"/>
                        <a:pt x="359381" y="95320"/>
                      </a:cubicBezTo>
                      <a:cubicBezTo>
                        <a:pt x="255591" y="95320"/>
                        <a:pt x="156713" y="74285"/>
                        <a:pt x="66779" y="3624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자유형 98">
                  <a:extLst>
                    <a:ext uri="{FF2B5EF4-FFF2-40B4-BE49-F238E27FC236}">
                      <a16:creationId xmlns:a16="http://schemas.microsoft.com/office/drawing/2014/main" id="{D365128A-0284-42D3-9810-F5DBDC8554F2}"/>
                    </a:ext>
                  </a:extLst>
                </p:cNvPr>
                <p:cNvSpPr/>
                <p:nvPr/>
              </p:nvSpPr>
              <p:spPr>
                <a:xfrm>
                  <a:off x="8520113" y="2233291"/>
                  <a:ext cx="1031875" cy="1692076"/>
                </a:xfrm>
                <a:custGeom>
                  <a:avLst/>
                  <a:gdLst>
                    <a:gd name="connsiteX0" fmla="*/ 385720 w 1031875"/>
                    <a:gd name="connsiteY0" fmla="*/ 104977 h 1692076"/>
                    <a:gd name="connsiteX1" fmla="*/ 367118 w 1031875"/>
                    <a:gd name="connsiteY1" fmla="*/ 126021 h 1692076"/>
                    <a:gd name="connsiteX2" fmla="*/ 385720 w 1031875"/>
                    <a:gd name="connsiteY2" fmla="*/ 147064 h 1692076"/>
                    <a:gd name="connsiteX3" fmla="*/ 646152 w 1031875"/>
                    <a:gd name="connsiteY3" fmla="*/ 147064 h 1692076"/>
                    <a:gd name="connsiteX4" fmla="*/ 664754 w 1031875"/>
                    <a:gd name="connsiteY4" fmla="*/ 126021 h 1692076"/>
                    <a:gd name="connsiteX5" fmla="*/ 646152 w 1031875"/>
                    <a:gd name="connsiteY5" fmla="*/ 104977 h 1692076"/>
                    <a:gd name="connsiteX6" fmla="*/ 78918 w 1031875"/>
                    <a:gd name="connsiteY6" fmla="*/ 0 h 1692076"/>
                    <a:gd name="connsiteX7" fmla="*/ 952957 w 1031875"/>
                    <a:gd name="connsiteY7" fmla="*/ 0 h 1692076"/>
                    <a:gd name="connsiteX8" fmla="*/ 1031875 w 1031875"/>
                    <a:gd name="connsiteY8" fmla="*/ 89273 h 1692076"/>
                    <a:gd name="connsiteX9" fmla="*/ 1031875 w 1031875"/>
                    <a:gd name="connsiteY9" fmla="*/ 538905 h 1692076"/>
                    <a:gd name="connsiteX10" fmla="*/ 1031875 w 1031875"/>
                    <a:gd name="connsiteY10" fmla="*/ 1627747 h 1692076"/>
                    <a:gd name="connsiteX11" fmla="*/ 953908 w 1031875"/>
                    <a:gd name="connsiteY11" fmla="*/ 1692076 h 1692076"/>
                    <a:gd name="connsiteX12" fmla="*/ 953908 w 1031875"/>
                    <a:gd name="connsiteY12" fmla="*/ 474576 h 1692076"/>
                    <a:gd name="connsiteX13" fmla="*/ 953908 w 1031875"/>
                    <a:gd name="connsiteY13" fmla="*/ 252041 h 1692076"/>
                    <a:gd name="connsiteX14" fmla="*/ 77965 w 1031875"/>
                    <a:gd name="connsiteY14" fmla="*/ 252041 h 1692076"/>
                    <a:gd name="connsiteX15" fmla="*/ 77965 w 1031875"/>
                    <a:gd name="connsiteY15" fmla="*/ 474578 h 1692076"/>
                    <a:gd name="connsiteX16" fmla="*/ 77965 w 1031875"/>
                    <a:gd name="connsiteY16" fmla="*/ 1692074 h 1692076"/>
                    <a:gd name="connsiteX17" fmla="*/ 0 w 1031875"/>
                    <a:gd name="connsiteY17" fmla="*/ 1627746 h 1692076"/>
                    <a:gd name="connsiteX18" fmla="*/ 0 w 1031875"/>
                    <a:gd name="connsiteY18" fmla="*/ 538906 h 1692076"/>
                    <a:gd name="connsiteX19" fmla="*/ 0 w 1031875"/>
                    <a:gd name="connsiteY19" fmla="*/ 89273 h 1692076"/>
                    <a:gd name="connsiteX20" fmla="*/ 78918 w 1031875"/>
                    <a:gd name="connsiteY20" fmla="*/ 0 h 169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31875" h="1692076">
                      <a:moveTo>
                        <a:pt x="385720" y="104977"/>
                      </a:moveTo>
                      <a:cubicBezTo>
                        <a:pt x="375446" y="104977"/>
                        <a:pt x="367118" y="114399"/>
                        <a:pt x="367118" y="126021"/>
                      </a:cubicBezTo>
                      <a:cubicBezTo>
                        <a:pt x="367118" y="137642"/>
                        <a:pt x="375446" y="147064"/>
                        <a:pt x="385720" y="147064"/>
                      </a:cubicBezTo>
                      <a:lnTo>
                        <a:pt x="646152" y="147064"/>
                      </a:lnTo>
                      <a:cubicBezTo>
                        <a:pt x="656425" y="147064"/>
                        <a:pt x="664754" y="137642"/>
                        <a:pt x="664754" y="126021"/>
                      </a:cubicBezTo>
                      <a:cubicBezTo>
                        <a:pt x="664754" y="114399"/>
                        <a:pt x="656425" y="104977"/>
                        <a:pt x="646152" y="104977"/>
                      </a:cubicBezTo>
                      <a:close/>
                      <a:moveTo>
                        <a:pt x="78918" y="0"/>
                      </a:moveTo>
                      <a:lnTo>
                        <a:pt x="952957" y="0"/>
                      </a:lnTo>
                      <a:cubicBezTo>
                        <a:pt x="996542" y="0"/>
                        <a:pt x="1031875" y="39969"/>
                        <a:pt x="1031875" y="89273"/>
                      </a:cubicBezTo>
                      <a:lnTo>
                        <a:pt x="1031875" y="538905"/>
                      </a:lnTo>
                      <a:lnTo>
                        <a:pt x="1031875" y="1627747"/>
                      </a:lnTo>
                      <a:lnTo>
                        <a:pt x="953908" y="1692076"/>
                      </a:lnTo>
                      <a:lnTo>
                        <a:pt x="953908" y="474576"/>
                      </a:lnTo>
                      <a:lnTo>
                        <a:pt x="953908" y="252041"/>
                      </a:lnTo>
                      <a:lnTo>
                        <a:pt x="77965" y="252041"/>
                      </a:lnTo>
                      <a:lnTo>
                        <a:pt x="77965" y="474578"/>
                      </a:lnTo>
                      <a:lnTo>
                        <a:pt x="77965" y="1692074"/>
                      </a:lnTo>
                      <a:lnTo>
                        <a:pt x="0" y="1627746"/>
                      </a:lnTo>
                      <a:lnTo>
                        <a:pt x="0" y="538906"/>
                      </a:lnTo>
                      <a:lnTo>
                        <a:pt x="0" y="89273"/>
                      </a:lnTo>
                      <a:cubicBezTo>
                        <a:pt x="0" y="39969"/>
                        <a:pt x="35333" y="0"/>
                        <a:pt x="7891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자유형 99">
                  <a:extLst>
                    <a:ext uri="{FF2B5EF4-FFF2-40B4-BE49-F238E27FC236}">
                      <a16:creationId xmlns:a16="http://schemas.microsoft.com/office/drawing/2014/main" id="{A6E046CC-78A7-4864-B602-01340625AB09}"/>
                    </a:ext>
                  </a:extLst>
                </p:cNvPr>
                <p:cNvSpPr/>
                <p:nvPr/>
              </p:nvSpPr>
              <p:spPr>
                <a:xfrm>
                  <a:off x="8598078" y="2485333"/>
                  <a:ext cx="875943" cy="1487681"/>
                </a:xfrm>
                <a:custGeom>
                  <a:avLst/>
                  <a:gdLst>
                    <a:gd name="connsiteX0" fmla="*/ 0 w 875943"/>
                    <a:gd name="connsiteY0" fmla="*/ 0 h 1487681"/>
                    <a:gd name="connsiteX1" fmla="*/ 875943 w 875943"/>
                    <a:gd name="connsiteY1" fmla="*/ 0 h 1487681"/>
                    <a:gd name="connsiteX2" fmla="*/ 875943 w 875943"/>
                    <a:gd name="connsiteY2" fmla="*/ 222534 h 1487681"/>
                    <a:gd name="connsiteX3" fmla="*/ 875943 w 875943"/>
                    <a:gd name="connsiteY3" fmla="*/ 222535 h 1487681"/>
                    <a:gd name="connsiteX4" fmla="*/ 875943 w 875943"/>
                    <a:gd name="connsiteY4" fmla="*/ 1440034 h 1487681"/>
                    <a:gd name="connsiteX5" fmla="*/ 858265 w 875943"/>
                    <a:gd name="connsiteY5" fmla="*/ 1454620 h 1487681"/>
                    <a:gd name="connsiteX6" fmla="*/ 797354 w 875943"/>
                    <a:gd name="connsiteY6" fmla="*/ 1487681 h 1487681"/>
                    <a:gd name="connsiteX7" fmla="*/ 78592 w 875943"/>
                    <a:gd name="connsiteY7" fmla="*/ 1487681 h 1487681"/>
                    <a:gd name="connsiteX8" fmla="*/ 17681 w 875943"/>
                    <a:gd name="connsiteY8" fmla="*/ 1454620 h 1487681"/>
                    <a:gd name="connsiteX9" fmla="*/ 0 w 875943"/>
                    <a:gd name="connsiteY9" fmla="*/ 1440032 h 1487681"/>
                    <a:gd name="connsiteX10" fmla="*/ 0 w 875943"/>
                    <a:gd name="connsiteY10" fmla="*/ 222537 h 1487681"/>
                    <a:gd name="connsiteX11" fmla="*/ 0 w 875943"/>
                    <a:gd name="connsiteY11" fmla="*/ 222536 h 1487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75943" h="1487681">
                      <a:moveTo>
                        <a:pt x="0" y="0"/>
                      </a:moveTo>
                      <a:lnTo>
                        <a:pt x="875943" y="0"/>
                      </a:lnTo>
                      <a:lnTo>
                        <a:pt x="875943" y="222534"/>
                      </a:lnTo>
                      <a:lnTo>
                        <a:pt x="875943" y="222535"/>
                      </a:lnTo>
                      <a:lnTo>
                        <a:pt x="875943" y="1440034"/>
                      </a:lnTo>
                      <a:lnTo>
                        <a:pt x="858265" y="1454620"/>
                      </a:lnTo>
                      <a:lnTo>
                        <a:pt x="797354" y="1487681"/>
                      </a:lnTo>
                      <a:lnTo>
                        <a:pt x="78592" y="1487681"/>
                      </a:lnTo>
                      <a:lnTo>
                        <a:pt x="17681" y="1454620"/>
                      </a:lnTo>
                      <a:lnTo>
                        <a:pt x="0" y="1440032"/>
                      </a:lnTo>
                      <a:lnTo>
                        <a:pt x="0" y="222537"/>
                      </a:lnTo>
                      <a:lnTo>
                        <a:pt x="0" y="2225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자유형 100">
                  <a:extLst>
                    <a:ext uri="{FF2B5EF4-FFF2-40B4-BE49-F238E27FC236}">
                      <a16:creationId xmlns:a16="http://schemas.microsoft.com/office/drawing/2014/main" id="{EB923450-CD16-4E2A-8860-BB0D79A50833}"/>
                    </a:ext>
                  </a:extLst>
                </p:cNvPr>
                <p:cNvSpPr/>
                <p:nvPr/>
              </p:nvSpPr>
              <p:spPr>
                <a:xfrm>
                  <a:off x="9551987" y="2772196"/>
                  <a:ext cx="235780" cy="1088842"/>
                </a:xfrm>
                <a:custGeom>
                  <a:avLst/>
                  <a:gdLst>
                    <a:gd name="connsiteX0" fmla="*/ 0 w 235780"/>
                    <a:gd name="connsiteY0" fmla="*/ 0 h 1088842"/>
                    <a:gd name="connsiteX1" fmla="*/ 15607 w 235780"/>
                    <a:gd name="connsiteY1" fmla="*/ 12877 h 1088842"/>
                    <a:gd name="connsiteX2" fmla="*/ 235780 w 235780"/>
                    <a:gd name="connsiteY2" fmla="*/ 544421 h 1088842"/>
                    <a:gd name="connsiteX3" fmla="*/ 15607 w 235780"/>
                    <a:gd name="connsiteY3" fmla="*/ 1075965 h 1088842"/>
                    <a:gd name="connsiteX4" fmla="*/ 0 w 235780"/>
                    <a:gd name="connsiteY4" fmla="*/ 1088842 h 1088842"/>
                    <a:gd name="connsiteX5" fmla="*/ 0 w 235780"/>
                    <a:gd name="connsiteY5" fmla="*/ 0 h 1088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5780" h="1088842">
                      <a:moveTo>
                        <a:pt x="0" y="0"/>
                      </a:moveTo>
                      <a:lnTo>
                        <a:pt x="15607" y="12877"/>
                      </a:lnTo>
                      <a:cubicBezTo>
                        <a:pt x="151641" y="148911"/>
                        <a:pt x="235780" y="336840"/>
                        <a:pt x="235780" y="544421"/>
                      </a:cubicBezTo>
                      <a:cubicBezTo>
                        <a:pt x="235780" y="752002"/>
                        <a:pt x="151641" y="939931"/>
                        <a:pt x="15607" y="1075965"/>
                      </a:cubicBezTo>
                      <a:lnTo>
                        <a:pt x="0" y="10888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자유형 101">
                  <a:extLst>
                    <a:ext uri="{FF2B5EF4-FFF2-40B4-BE49-F238E27FC236}">
                      <a16:creationId xmlns:a16="http://schemas.microsoft.com/office/drawing/2014/main" id="{56DA6A1E-F109-4A59-844E-95353F13461B}"/>
                    </a:ext>
                  </a:extLst>
                </p:cNvPr>
                <p:cNvSpPr/>
                <p:nvPr/>
              </p:nvSpPr>
              <p:spPr>
                <a:xfrm>
                  <a:off x="8284334" y="2772197"/>
                  <a:ext cx="235779" cy="1088840"/>
                </a:xfrm>
                <a:custGeom>
                  <a:avLst/>
                  <a:gdLst>
                    <a:gd name="connsiteX0" fmla="*/ 235779 w 235779"/>
                    <a:gd name="connsiteY0" fmla="*/ 0 h 1088840"/>
                    <a:gd name="connsiteX1" fmla="*/ 235779 w 235779"/>
                    <a:gd name="connsiteY1" fmla="*/ 1088840 h 1088840"/>
                    <a:gd name="connsiteX2" fmla="*/ 220173 w 235779"/>
                    <a:gd name="connsiteY2" fmla="*/ 1075964 h 1088840"/>
                    <a:gd name="connsiteX3" fmla="*/ 0 w 235779"/>
                    <a:gd name="connsiteY3" fmla="*/ 544420 h 1088840"/>
                    <a:gd name="connsiteX4" fmla="*/ 220173 w 235779"/>
                    <a:gd name="connsiteY4" fmla="*/ 12876 h 1088840"/>
                    <a:gd name="connsiteX5" fmla="*/ 235779 w 235779"/>
                    <a:gd name="connsiteY5" fmla="*/ 0 h 108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5779" h="1088840">
                      <a:moveTo>
                        <a:pt x="235779" y="0"/>
                      </a:moveTo>
                      <a:lnTo>
                        <a:pt x="235779" y="1088840"/>
                      </a:lnTo>
                      <a:lnTo>
                        <a:pt x="220173" y="1075964"/>
                      </a:lnTo>
                      <a:cubicBezTo>
                        <a:pt x="84139" y="939930"/>
                        <a:pt x="0" y="752001"/>
                        <a:pt x="0" y="544420"/>
                      </a:cubicBezTo>
                      <a:cubicBezTo>
                        <a:pt x="0" y="336839"/>
                        <a:pt x="84139" y="148910"/>
                        <a:pt x="220173" y="12876"/>
                      </a:cubicBezTo>
                      <a:lnTo>
                        <a:pt x="23577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5B9F0563-A0AE-4AAF-BE83-1BC6C3319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67" b="89933" l="10000" r="90000">
                          <a14:foregroundMark x1="38280" y1="63973" x2="38280" y2="65657"/>
                          <a14:foregroundMark x1="44519" y1="65488" x2="44688" y2="67003"/>
                          <a14:foregroundMark x1="49578" y1="65657" x2="49578" y2="65657"/>
                          <a14:foregroundMark x1="54750" y1="65320" x2="54300" y2="66330"/>
                          <a14:foregroundMark x1="54975" y1="64815" x2="54750" y2="65320"/>
                          <a14:foregroundMark x1="61720" y1="63973" x2="61720" y2="66330"/>
                          <a14:foregroundMark x1="21754" y1="76599" x2="22260" y2="77273"/>
                          <a14:foregroundMark x1="25295" y1="76599" x2="25464" y2="78114"/>
                          <a14:foregroundMark x1="30185" y1="76936" x2="30185" y2="78114"/>
                          <a14:foregroundMark x1="34233" y1="77778" x2="34401" y2="78283"/>
                          <a14:foregroundMark x1="37943" y1="77441" x2="38954" y2="78451"/>
                          <a14:foregroundMark x1="41484" y1="77778" x2="41363" y2="78620"/>
                          <a14:foregroundMark x1="46149" y1="78283" x2="46374" y2="78956"/>
                          <a14:foregroundMark x1="45868" y1="77441" x2="46149" y2="78283"/>
                          <a14:foregroundMark x1="51433" y1="78283" x2="51771" y2="78788"/>
                          <a14:foregroundMark x1="58786" y1="77273" x2="59191" y2="77778"/>
                          <a14:foregroundMark x1="58516" y1="76936" x2="58786" y2="77273"/>
                          <a14:foregroundMark x1="61551" y1="78114" x2="61551" y2="78451"/>
                          <a14:foregroundMark x1="65430" y1="77609" x2="65430" y2="78114"/>
                          <a14:foregroundMark x1="68297" y1="77441" x2="68465" y2="78114"/>
                          <a14:foregroundMark x1="72175" y1="77441" x2="72344" y2="78114"/>
                          <a14:foregroundMark x1="74199" y1="78114" x2="74536" y2="78788"/>
                          <a14:foregroundMark x1="77656" y1="78283" x2="77740" y2="78620"/>
                          <a14:foregroundMark x1="77572" y1="77946" x2="77656" y2="78283"/>
                          <a14:foregroundMark x1="72175" y1="75084" x2="72175" y2="75084"/>
                          <a14:backgroundMark x1="39629" y1="63636" x2="39629" y2="63636"/>
                          <a14:backgroundMark x1="45868" y1="64646" x2="45868" y2="64646"/>
                          <a14:backgroundMark x1="55649" y1="65320" x2="55649" y2="65320"/>
                          <a14:backgroundMark x1="21417" y1="77273" x2="21417" y2="77273"/>
                          <a14:backgroundMark x1="31029" y1="76599" x2="31029" y2="76599"/>
                          <a14:backgroundMark x1="35413" y1="77104" x2="35413" y2="77104"/>
                          <a14:backgroundMark x1="38111" y1="78620" x2="38111" y2="78620"/>
                          <a14:backgroundMark x1="38786" y1="78788" x2="38786" y2="78788"/>
                          <a14:backgroundMark x1="38786" y1="78620" x2="38786" y2="78620"/>
                          <a14:backgroundMark x1="38786" y1="78451" x2="38786" y2="78451"/>
                          <a14:backgroundMark x1="38617" y1="78451" x2="38617" y2="78451"/>
                          <a14:backgroundMark x1="34739" y1="78451" x2="34739" y2="78451"/>
                          <a14:backgroundMark x1="34739" y1="78283" x2="34739" y2="78283"/>
                          <a14:backgroundMark x1="34570" y1="78283" x2="34570" y2="78283"/>
                          <a14:backgroundMark x1="52614" y1="77104" x2="52614" y2="77104"/>
                          <a14:backgroundMark x1="51096" y1="78620" x2="51096" y2="78620"/>
                          <a14:backgroundMark x1="51265" y1="78620" x2="51265" y2="78620"/>
                          <a14:backgroundMark x1="51096" y1="78114" x2="51096" y2="78114"/>
                          <a14:backgroundMark x1="51096" y1="78283" x2="51265" y2="78451"/>
                          <a14:backgroundMark x1="51602" y1="78956" x2="51602" y2="78956"/>
                          <a14:backgroundMark x1="62057" y1="77273" x2="62057" y2="77273"/>
                          <a14:backgroundMark x1="78752" y1="77104" x2="78752" y2="77104"/>
                          <a14:backgroundMark x1="74874" y1="78283" x2="74874" y2="78283"/>
                          <a14:backgroundMark x1="46543" y1="78788" x2="46543" y2="78788"/>
                          <a14:backgroundMark x1="46374" y1="78283" x2="46374" y2="78283"/>
                          <a14:backgroundMark x1="40978" y1="78788" x2="40978" y2="78788"/>
                        </a14:backgroundRemoval>
                      </a14:imgEffect>
                    </a14:imgLayer>
                  </a14:imgProps>
                </a:ext>
              </a:extLst>
            </a:blip>
            <a:srcRect l="15448" t="15107" r="15448" b="15107"/>
            <a:stretch/>
          </p:blipFill>
          <p:spPr>
            <a:xfrm>
              <a:off x="5396701" y="2149283"/>
              <a:ext cx="1482482" cy="1641284"/>
            </a:xfrm>
            <a:prstGeom prst="rect">
              <a:avLst/>
            </a:prstGeom>
          </p:spPr>
        </p:pic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786C72-81C2-4C85-9D72-5E18424357E2}"/>
              </a:ext>
            </a:extLst>
          </p:cNvPr>
          <p:cNvSpPr/>
          <p:nvPr/>
        </p:nvSpPr>
        <p:spPr>
          <a:xfrm>
            <a:off x="1390706" y="1834960"/>
            <a:ext cx="5502225" cy="2447814"/>
          </a:xfrm>
          <a:prstGeom prst="roundRect">
            <a:avLst>
              <a:gd name="adj" fmla="val 7722"/>
            </a:avLst>
          </a:prstGeom>
          <a:blipFill dpi="0"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549CEBDC-9F24-4C77-A88C-CCE42E506994}"/>
              </a:ext>
            </a:extLst>
          </p:cNvPr>
          <p:cNvSpPr/>
          <p:nvPr/>
        </p:nvSpPr>
        <p:spPr>
          <a:xfrm>
            <a:off x="5299070" y="1831898"/>
            <a:ext cx="5502225" cy="2447814"/>
          </a:xfrm>
          <a:prstGeom prst="roundRect">
            <a:avLst>
              <a:gd name="adj" fmla="val 7722"/>
            </a:avLst>
          </a:prstGeom>
          <a:blipFill dpi="0"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2BDFB170-1B5F-42AE-BDFE-8381603F93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7404">
            <a:off x="2405706" y="3010027"/>
            <a:ext cx="583614" cy="785634"/>
          </a:xfrm>
          <a:prstGeom prst="rect">
            <a:avLst/>
          </a:prstGeom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FCF40A41-47CC-40FF-B3A6-E3A34420DF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7404">
            <a:off x="9730640" y="3054837"/>
            <a:ext cx="583614" cy="78563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5E2FB99-18F8-4646-BC60-5701F0B25D70}"/>
              </a:ext>
            </a:extLst>
          </p:cNvPr>
          <p:cNvGrpSpPr/>
          <p:nvPr/>
        </p:nvGrpSpPr>
        <p:grpSpPr>
          <a:xfrm>
            <a:off x="2315256" y="5517431"/>
            <a:ext cx="7561489" cy="450831"/>
            <a:chOff x="2079613" y="-1282565"/>
            <a:chExt cx="7561489" cy="45083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8A4B757-21C6-485A-9D68-3EBA93CC2D6E}"/>
                </a:ext>
              </a:extLst>
            </p:cNvPr>
            <p:cNvGrpSpPr/>
            <p:nvPr/>
          </p:nvGrpSpPr>
          <p:grpSpPr>
            <a:xfrm>
              <a:off x="2079613" y="-1282565"/>
              <a:ext cx="243034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9" name="이등변 삼각형 58">
                <a:extLst>
                  <a:ext uri="{FF2B5EF4-FFF2-40B4-BE49-F238E27FC236}">
                    <a16:creationId xmlns:a16="http://schemas.microsoft.com/office/drawing/2014/main" id="{3D2AA126-C1A3-4D21-8FC3-3A27B30E7C46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모서리가 둥근 직사각형 93">
                <a:extLst>
                  <a:ext uri="{FF2B5EF4-FFF2-40B4-BE49-F238E27FC236}">
                    <a16:creationId xmlns:a16="http://schemas.microsoft.com/office/drawing/2014/main" id="{54DC88D0-D9D2-4E3E-8006-849C5BC40185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합격 자소서 키워드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9200E58-BB21-4964-9F61-43C01D2FA0BD}"/>
                </a:ext>
              </a:extLst>
            </p:cNvPr>
            <p:cNvGrpSpPr/>
            <p:nvPr/>
          </p:nvGrpSpPr>
          <p:grpSpPr>
            <a:xfrm>
              <a:off x="4645186" y="-1282565"/>
              <a:ext cx="243034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5" name="이등변 삼각형 64">
                <a:extLst>
                  <a:ext uri="{FF2B5EF4-FFF2-40B4-BE49-F238E27FC236}">
                    <a16:creationId xmlns:a16="http://schemas.microsoft.com/office/drawing/2014/main" id="{45DB6F28-C3D0-41C6-9191-BD3F2F3B6FE7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모서리가 둥근 직사각형 93">
                <a:extLst>
                  <a:ext uri="{FF2B5EF4-FFF2-40B4-BE49-F238E27FC236}">
                    <a16:creationId xmlns:a16="http://schemas.microsoft.com/office/drawing/2014/main" id="{3445712D-4CBA-4C5C-B35D-19E3180CA5AE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다음 문장 추천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B6C8724-53C7-4262-A992-B310C4A5B5F6}"/>
                </a:ext>
              </a:extLst>
            </p:cNvPr>
            <p:cNvGrpSpPr/>
            <p:nvPr/>
          </p:nvGrpSpPr>
          <p:grpSpPr>
            <a:xfrm>
              <a:off x="7210760" y="-1282565"/>
              <a:ext cx="243034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80" name="이등변 삼각형 79">
                <a:extLst>
                  <a:ext uri="{FF2B5EF4-FFF2-40B4-BE49-F238E27FC236}">
                    <a16:creationId xmlns:a16="http://schemas.microsoft.com/office/drawing/2014/main" id="{5A99F539-12B1-4A84-9314-E04A516DA3BB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모서리가 둥근 직사각형 93">
                <a:extLst>
                  <a:ext uri="{FF2B5EF4-FFF2-40B4-BE49-F238E27FC236}">
                    <a16:creationId xmlns:a16="http://schemas.microsoft.com/office/drawing/2014/main" id="{2A88324B-ECBE-457E-9839-46CFC24B65BC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어색한 문장 검사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6E0D13-E409-4C98-B25B-D546EFFB485C}"/>
              </a:ext>
            </a:extLst>
          </p:cNvPr>
          <p:cNvGrpSpPr/>
          <p:nvPr/>
        </p:nvGrpSpPr>
        <p:grpSpPr>
          <a:xfrm>
            <a:off x="1175104" y="5186437"/>
            <a:ext cx="6057504" cy="450831"/>
            <a:chOff x="239889" y="7486005"/>
            <a:chExt cx="6057504" cy="45083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7871F06-08F4-4624-AF44-9E170C059758}"/>
                </a:ext>
              </a:extLst>
            </p:cNvPr>
            <p:cNvGrpSpPr/>
            <p:nvPr/>
          </p:nvGrpSpPr>
          <p:grpSpPr>
            <a:xfrm>
              <a:off x="239889" y="7486005"/>
              <a:ext cx="200482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83" name="이등변 삼각형 82">
                <a:extLst>
                  <a:ext uri="{FF2B5EF4-FFF2-40B4-BE49-F238E27FC236}">
                    <a16:creationId xmlns:a16="http://schemas.microsoft.com/office/drawing/2014/main" id="{87664684-A617-4E9A-A232-06353171218C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모서리가 둥근 직사각형 93">
                <a:extLst>
                  <a:ext uri="{FF2B5EF4-FFF2-40B4-BE49-F238E27FC236}">
                    <a16:creationId xmlns:a16="http://schemas.microsoft.com/office/drawing/2014/main" id="{ED7E4EC9-DF5B-4B43-9343-2C0E2211DF60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맞춤법 검사</a:t>
                </a: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F5E0CD2-0157-48EA-87F9-6B6FA9B36A6C}"/>
                </a:ext>
              </a:extLst>
            </p:cNvPr>
            <p:cNvGrpSpPr/>
            <p:nvPr/>
          </p:nvGrpSpPr>
          <p:grpSpPr>
            <a:xfrm>
              <a:off x="2266230" y="7486005"/>
              <a:ext cx="200482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89611F26-D82D-45AF-A8F0-1B90BE1118AA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모서리가 둥근 직사각형 93">
                <a:extLst>
                  <a:ext uri="{FF2B5EF4-FFF2-40B4-BE49-F238E27FC236}">
                    <a16:creationId xmlns:a16="http://schemas.microsoft.com/office/drawing/2014/main" id="{D73FB2F6-A107-4333-A038-0DE15F204DB0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자소서 선택완성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2E823DD-6048-4654-987B-40087224EA9E}"/>
                </a:ext>
              </a:extLst>
            </p:cNvPr>
            <p:cNvGrpSpPr/>
            <p:nvPr/>
          </p:nvGrpSpPr>
          <p:grpSpPr>
            <a:xfrm>
              <a:off x="4292571" y="7486005"/>
              <a:ext cx="200482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C08AEF80-4A3D-42FE-BB84-444ACF1F3BA0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모서리가 둥근 직사각형 93">
                <a:extLst>
                  <a:ext uri="{FF2B5EF4-FFF2-40B4-BE49-F238E27FC236}">
                    <a16:creationId xmlns:a16="http://schemas.microsoft.com/office/drawing/2014/main" id="{B070AC97-B4E1-4543-888D-03DC338888BC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단계별 작성 예시 제공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AC92FF-B1DF-4F74-9214-366A101AF1C0}"/>
              </a:ext>
            </a:extLst>
          </p:cNvPr>
          <p:cNvGrpSpPr/>
          <p:nvPr/>
        </p:nvGrpSpPr>
        <p:grpSpPr>
          <a:xfrm>
            <a:off x="4948319" y="5186437"/>
            <a:ext cx="6057504" cy="450831"/>
            <a:chOff x="7759409" y="7638405"/>
            <a:chExt cx="6057504" cy="450831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BE84A1F-8C19-4249-BA98-BFD5FC60BB16}"/>
                </a:ext>
              </a:extLst>
            </p:cNvPr>
            <p:cNvGrpSpPr/>
            <p:nvPr/>
          </p:nvGrpSpPr>
          <p:grpSpPr>
            <a:xfrm>
              <a:off x="7759409" y="7638405"/>
              <a:ext cx="200482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2" name="이등변 삼각형 91">
                <a:extLst>
                  <a:ext uri="{FF2B5EF4-FFF2-40B4-BE49-F238E27FC236}">
                    <a16:creationId xmlns:a16="http://schemas.microsoft.com/office/drawing/2014/main" id="{F51DDA08-0F87-4F69-B63B-2F2DF33310C0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모서리가 둥근 직사각형 93">
                <a:extLst>
                  <a:ext uri="{FF2B5EF4-FFF2-40B4-BE49-F238E27FC236}">
                    <a16:creationId xmlns:a16="http://schemas.microsoft.com/office/drawing/2014/main" id="{0822E571-EEFD-4961-89E3-E14911DB8D1B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자기소개서 첨삭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602FA62-F557-4610-B4CF-D18AC73CF8BD}"/>
                </a:ext>
              </a:extLst>
            </p:cNvPr>
            <p:cNvGrpSpPr/>
            <p:nvPr/>
          </p:nvGrpSpPr>
          <p:grpSpPr>
            <a:xfrm>
              <a:off x="9785750" y="7638405"/>
              <a:ext cx="200482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5" name="이등변 삼각형 94">
                <a:extLst>
                  <a:ext uri="{FF2B5EF4-FFF2-40B4-BE49-F238E27FC236}">
                    <a16:creationId xmlns:a16="http://schemas.microsoft.com/office/drawing/2014/main" id="{A4143A7B-96E3-4BA7-B3A0-6C6ABFFB0242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모서리가 둥근 직사각형 93">
                <a:extLst>
                  <a:ext uri="{FF2B5EF4-FFF2-40B4-BE49-F238E27FC236}">
                    <a16:creationId xmlns:a16="http://schemas.microsoft.com/office/drawing/2014/main" id="{4F5EABC6-6816-4CFE-87E5-42A618E27228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자기소개서 튜토리얼</a:t>
                </a: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840C602-A61D-4559-936C-04685FA96876}"/>
                </a:ext>
              </a:extLst>
            </p:cNvPr>
            <p:cNvGrpSpPr/>
            <p:nvPr/>
          </p:nvGrpSpPr>
          <p:grpSpPr>
            <a:xfrm>
              <a:off x="11812091" y="7638405"/>
              <a:ext cx="200482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8" name="이등변 삼각형 97">
                <a:extLst>
                  <a:ext uri="{FF2B5EF4-FFF2-40B4-BE49-F238E27FC236}">
                    <a16:creationId xmlns:a16="http://schemas.microsoft.com/office/drawing/2014/main" id="{E485021C-E534-42E5-84FD-E6C7A582E28D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모서리가 둥근 직사각형 93">
                <a:extLst>
                  <a:ext uri="{FF2B5EF4-FFF2-40B4-BE49-F238E27FC236}">
                    <a16:creationId xmlns:a16="http://schemas.microsoft.com/office/drawing/2014/main" id="{86A9546C-9D29-4189-A149-3225CD4F0A34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단계별 작성 예시 제공</a:t>
                </a: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BE036C3-6175-4AFD-B8B1-2FDF4C44E09A}"/>
              </a:ext>
            </a:extLst>
          </p:cNvPr>
          <p:cNvGrpSpPr/>
          <p:nvPr/>
        </p:nvGrpSpPr>
        <p:grpSpPr>
          <a:xfrm>
            <a:off x="4668064" y="4128900"/>
            <a:ext cx="2855872" cy="1241770"/>
            <a:chOff x="484650" y="3036798"/>
            <a:chExt cx="3646974" cy="750523"/>
          </a:xfrm>
        </p:grpSpPr>
        <p:sp>
          <p:nvSpPr>
            <p:cNvPr id="101" name="모서리가 둥근 직사각형 78">
              <a:extLst>
                <a:ext uri="{FF2B5EF4-FFF2-40B4-BE49-F238E27FC236}">
                  <a16:creationId xmlns:a16="http://schemas.microsoft.com/office/drawing/2014/main" id="{A7B1D1E1-B429-4EEB-BA26-2A0EABC25C99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prstClr val="white"/>
                  </a:solidFill>
                </a:rPr>
                <a:t>PPT 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PRESENTAT</a:t>
              </a:r>
              <a:r>
                <a:rPr lang="en-US" altLang="ko-KR" sz="2400" dirty="0">
                  <a:solidFill>
                    <a:prstClr val="white"/>
                  </a:solidFill>
                </a:rPr>
                <a:t>I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02" name="모서리가 둥근 직사각형 79">
              <a:extLst>
                <a:ext uri="{FF2B5EF4-FFF2-40B4-BE49-F238E27FC236}">
                  <a16:creationId xmlns:a16="http://schemas.microsoft.com/office/drawing/2014/main" id="{F3396E2C-E3AD-46F4-AE72-D2FE1C06593F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66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자소서 작성 시 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AI </a:t>
              </a:r>
              <a:r>
                <a:rPr lang="ko-KR" altLang="en-US" b="1" dirty="0">
                  <a:solidFill>
                    <a:schemeClr val="bg1"/>
                  </a:solidFill>
                </a:rPr>
                <a:t>기술을 활용한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다양한 기능 제공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DE7166B-DF68-4265-B55F-F45DC475570D}"/>
              </a:ext>
            </a:extLst>
          </p:cNvPr>
          <p:cNvGrpSpPr/>
          <p:nvPr/>
        </p:nvGrpSpPr>
        <p:grpSpPr>
          <a:xfrm>
            <a:off x="1175104" y="4771255"/>
            <a:ext cx="2855872" cy="1241772"/>
            <a:chOff x="484650" y="3036797"/>
            <a:chExt cx="3646974" cy="750524"/>
          </a:xfrm>
        </p:grpSpPr>
        <p:sp>
          <p:nvSpPr>
            <p:cNvPr id="112" name="모서리가 둥근 직사각형 78">
              <a:extLst>
                <a:ext uri="{FF2B5EF4-FFF2-40B4-BE49-F238E27FC236}">
                  <a16:creationId xmlns:a16="http://schemas.microsoft.com/office/drawing/2014/main" id="{36171F0F-1819-4825-9D63-E6DE94FA8CD6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prstClr val="white"/>
                  </a:solidFill>
                </a:rPr>
                <a:t>PPT 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PRESENTAT</a:t>
              </a:r>
              <a:r>
                <a:rPr lang="en-US" altLang="ko-KR" sz="2400" dirty="0">
                  <a:solidFill>
                    <a:prstClr val="white"/>
                  </a:solidFill>
                </a:rPr>
                <a:t>I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3" name="모서리가 둥근 직사각형 79">
              <a:extLst>
                <a:ext uri="{FF2B5EF4-FFF2-40B4-BE49-F238E27FC236}">
                  <a16:creationId xmlns:a16="http://schemas.microsoft.com/office/drawing/2014/main" id="{EB31728D-0F91-4CC4-AEA2-9457E0275759}"/>
                </a:ext>
              </a:extLst>
            </p:cNvPr>
            <p:cNvSpPr/>
            <p:nvPr/>
          </p:nvSpPr>
          <p:spPr>
            <a:xfrm>
              <a:off x="484650" y="3036797"/>
              <a:ext cx="3545666" cy="677070"/>
            </a:xfrm>
            <a:prstGeom prst="roundRect">
              <a:avLst/>
            </a:prstGeom>
            <a:solidFill>
              <a:srgbClr val="FF66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이미 주어진 문구 외의</a:t>
              </a:r>
              <a:br>
                <a:rPr lang="en-US" altLang="ko-KR" b="1" dirty="0">
                  <a:solidFill>
                    <a:schemeClr val="bg1"/>
                  </a:solidFill>
                </a:rPr>
              </a:br>
              <a:r>
                <a:rPr lang="ko-KR" altLang="en-US" b="1" dirty="0">
                  <a:solidFill>
                    <a:schemeClr val="bg1"/>
                  </a:solidFill>
                </a:rPr>
                <a:t>작성에 있어서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 한계점 존재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2C6B7A1-3E14-465C-B72F-08BE83AAC3BD}"/>
              </a:ext>
            </a:extLst>
          </p:cNvPr>
          <p:cNvGrpSpPr/>
          <p:nvPr/>
        </p:nvGrpSpPr>
        <p:grpSpPr>
          <a:xfrm>
            <a:off x="8149951" y="4771256"/>
            <a:ext cx="2855872" cy="1241770"/>
            <a:chOff x="484650" y="3036798"/>
            <a:chExt cx="3646974" cy="750523"/>
          </a:xfrm>
        </p:grpSpPr>
        <p:sp>
          <p:nvSpPr>
            <p:cNvPr id="115" name="모서리가 둥근 직사각형 78">
              <a:extLst>
                <a:ext uri="{FF2B5EF4-FFF2-40B4-BE49-F238E27FC236}">
                  <a16:creationId xmlns:a16="http://schemas.microsoft.com/office/drawing/2014/main" id="{85857A73-BD3D-4974-B119-AA0CA3017C05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prstClr val="white"/>
                  </a:solidFill>
                </a:rPr>
                <a:t>PPT 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PRESENTAT</a:t>
              </a:r>
              <a:r>
                <a:rPr lang="en-US" altLang="ko-KR" sz="2400" dirty="0">
                  <a:solidFill>
                    <a:prstClr val="white"/>
                  </a:solidFill>
                </a:rPr>
                <a:t>I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79">
              <a:extLst>
                <a:ext uri="{FF2B5EF4-FFF2-40B4-BE49-F238E27FC236}">
                  <a16:creationId xmlns:a16="http://schemas.microsoft.com/office/drawing/2014/main" id="{CE1184D9-CEA9-453A-ACC1-35A2873EF069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66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자소서 첨삭을 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사람이 직접 하여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인건비 지출이 큼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AF981D9-8529-4D4C-85D4-451972EA8E2D}"/>
              </a:ext>
            </a:extLst>
          </p:cNvPr>
          <p:cNvGrpSpPr/>
          <p:nvPr/>
        </p:nvGrpSpPr>
        <p:grpSpPr>
          <a:xfrm>
            <a:off x="1435202" y="1181894"/>
            <a:ext cx="2828790" cy="325987"/>
            <a:chOff x="1435202" y="1181894"/>
            <a:chExt cx="2828790" cy="325987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3A83983-CC0A-497E-B405-0CA379EEB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5DDDCB3-77BC-4B72-AD98-12ADE87C6A0A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2598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유사 업체와의 차별성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082F43-1C32-45BB-98D9-45156089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7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43906 0.032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0.37435 0.0076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11" y="37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"/>
                            </p:stCondLst>
                            <p:childTnLst>
                              <p:par>
                                <p:cTn id="3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44258 3.7037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3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7644 0.00718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28" y="34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"/>
                            </p:stCondLst>
                            <p:childTnLst>
                              <p:par>
                                <p:cTn id="6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89" grpId="0" animBg="1"/>
      <p:bldP spid="189" grpId="1" animBg="1"/>
      <p:bldP spid="189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주요 기능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3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413DBD-86A4-4C5D-B69F-1115173F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3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모서리가 둥근 직사각형 7">
            <a:extLst>
              <a:ext uri="{FF2B5EF4-FFF2-40B4-BE49-F238E27FC236}">
                <a16:creationId xmlns:a16="http://schemas.microsoft.com/office/drawing/2014/main" id="{1DEC8A8F-4636-49DE-B796-A5893076266F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31" name="Picture 7" descr="C:\Users\whgur\Downloads\icons8-add-to-collection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60" y="1050739"/>
            <a:ext cx="799008" cy="7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8" name="차트 67"/>
          <p:cNvGraphicFramePr/>
          <p:nvPr>
            <p:extLst>
              <p:ext uri="{D42A27DB-BD31-4B8C-83A1-F6EECF244321}">
                <p14:modId xmlns:p14="http://schemas.microsoft.com/office/powerpoint/2010/main" val="1690519555"/>
              </p:ext>
            </p:extLst>
          </p:nvPr>
        </p:nvGraphicFramePr>
        <p:xfrm>
          <a:off x="6419339" y="1905641"/>
          <a:ext cx="4749878" cy="3394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6540362" y="5632454"/>
            <a:ext cx="466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ea typeface="Noto Sans KR" panose="020B0500000000000000" pitchFamily="34" charset="-127"/>
              </a:rPr>
              <a:t>수집된 </a:t>
            </a:r>
            <a:r>
              <a:rPr lang="ko-KR" altLang="en-US" sz="1400" b="1" dirty="0" err="1">
                <a:ea typeface="Noto Sans KR" panose="020B0500000000000000" pitchFamily="34" charset="-127"/>
              </a:rPr>
              <a:t>자소서는</a:t>
            </a:r>
            <a:r>
              <a:rPr lang="ko-KR" altLang="en-US" sz="1400" b="1" dirty="0">
                <a:ea typeface="Noto Sans KR" panose="020B0500000000000000" pitchFamily="34" charset="-127"/>
              </a:rPr>
              <a:t> 영업</a:t>
            </a:r>
            <a:r>
              <a:rPr lang="en-US" altLang="ko-KR" sz="1400" b="1" dirty="0">
                <a:ea typeface="Noto Sans KR" panose="020B0500000000000000" pitchFamily="34" charset="-127"/>
              </a:rPr>
              <a:t>, </a:t>
            </a:r>
            <a:r>
              <a:rPr lang="ko-KR" altLang="en-US" sz="1400" b="1" dirty="0">
                <a:ea typeface="Noto Sans KR" panose="020B0500000000000000" pitchFamily="34" charset="-127"/>
              </a:rPr>
              <a:t>경영</a:t>
            </a:r>
            <a:r>
              <a:rPr lang="en-US" altLang="ko-KR" sz="1400" b="1" dirty="0">
                <a:ea typeface="Noto Sans KR" panose="020B0500000000000000" pitchFamily="34" charset="-127"/>
              </a:rPr>
              <a:t>, IT</a:t>
            </a:r>
            <a:r>
              <a:rPr lang="ko-KR" altLang="en-US" sz="1400" b="1" dirty="0">
                <a:ea typeface="Noto Sans KR" panose="020B0500000000000000" pitchFamily="34" charset="-127"/>
              </a:rPr>
              <a:t>등 다양한 직무를 포함</a:t>
            </a:r>
          </a:p>
        </p:txBody>
      </p:sp>
      <p:pic>
        <p:nvPicPr>
          <p:cNvPr id="1027" name="Picture 3" descr="C:\Users\whgur\Desktop\90537_29113_424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9" b="35679"/>
          <a:stretch/>
        </p:blipFill>
        <p:spPr bwMode="auto">
          <a:xfrm>
            <a:off x="2351712" y="4975906"/>
            <a:ext cx="165951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2F6F1C1-7E2F-464C-8C7E-0DB01DF056A1}"/>
              </a:ext>
            </a:extLst>
          </p:cNvPr>
          <p:cNvGrpSpPr/>
          <p:nvPr/>
        </p:nvGrpSpPr>
        <p:grpSpPr>
          <a:xfrm>
            <a:off x="2826615" y="2359788"/>
            <a:ext cx="917538" cy="2327846"/>
            <a:chOff x="1723339" y="1955563"/>
            <a:chExt cx="917538" cy="306162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048DA69-FC2D-44FA-AE6B-DD0C9B1102C7}"/>
                </a:ext>
              </a:extLst>
            </p:cNvPr>
            <p:cNvSpPr/>
            <p:nvPr/>
          </p:nvSpPr>
          <p:spPr>
            <a:xfrm>
              <a:off x="1768548" y="2516739"/>
              <a:ext cx="732320" cy="2500446"/>
            </a:xfrm>
            <a:prstGeom prst="cub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E0BCB74-3157-44DB-B281-640DCAE6B734}"/>
                </a:ext>
              </a:extLst>
            </p:cNvPr>
            <p:cNvSpPr/>
            <p:nvPr/>
          </p:nvSpPr>
          <p:spPr>
            <a:xfrm>
              <a:off x="1723339" y="1955563"/>
              <a:ext cx="917538" cy="445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6700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pic>
        <p:nvPicPr>
          <p:cNvPr id="10242" name="Picture 2" descr="링커리어(링커리어) 기업, 채용, 투자, 뉴스">
            <a:extLst>
              <a:ext uri="{FF2B5EF4-FFF2-40B4-BE49-F238E27FC236}">
                <a16:creationId xmlns:a16="http://schemas.microsoft.com/office/drawing/2014/main" id="{2E21994D-7BBF-4A1C-8C5E-FAF714A48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23625" r="18222" b="23625"/>
          <a:stretch/>
        </p:blipFill>
        <p:spPr bwMode="auto">
          <a:xfrm>
            <a:off x="4016290" y="4844606"/>
            <a:ext cx="150363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F8443E-EEBD-43F6-8EFC-A28BB22B1854}"/>
              </a:ext>
            </a:extLst>
          </p:cNvPr>
          <p:cNvGrpSpPr/>
          <p:nvPr/>
        </p:nvGrpSpPr>
        <p:grpSpPr>
          <a:xfrm>
            <a:off x="4318924" y="1713873"/>
            <a:ext cx="925656" cy="2973760"/>
            <a:chOff x="4318924" y="2043425"/>
            <a:chExt cx="925656" cy="2973760"/>
          </a:xfrm>
        </p:grpSpPr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44D4309A-6015-44D3-A5EA-F05CA14A62FB}"/>
                </a:ext>
              </a:extLst>
            </p:cNvPr>
            <p:cNvSpPr/>
            <p:nvPr/>
          </p:nvSpPr>
          <p:spPr>
            <a:xfrm>
              <a:off x="4338962" y="2465676"/>
              <a:ext cx="732320" cy="255150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418B70-CD6A-43F6-9BB8-A63259619D9D}"/>
                </a:ext>
              </a:extLst>
            </p:cNvPr>
            <p:cNvSpPr/>
            <p:nvPr/>
          </p:nvSpPr>
          <p:spPr>
            <a:xfrm>
              <a:off x="4318924" y="2043425"/>
              <a:ext cx="925656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9865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pic>
        <p:nvPicPr>
          <p:cNvPr id="10244" name="Picture 4" descr="인크루트 | CI/BI 소개">
            <a:extLst>
              <a:ext uri="{FF2B5EF4-FFF2-40B4-BE49-F238E27FC236}">
                <a16:creationId xmlns:a16="http://schemas.microsoft.com/office/drawing/2014/main" id="{67608B38-9996-4F30-997E-EFFC28F5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45" y="4954706"/>
            <a:ext cx="1339107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02088F-8AA4-43B0-8C79-FE8D391AC773}"/>
              </a:ext>
            </a:extLst>
          </p:cNvPr>
          <p:cNvGrpSpPr/>
          <p:nvPr/>
        </p:nvGrpSpPr>
        <p:grpSpPr>
          <a:xfrm>
            <a:off x="1302567" y="2898896"/>
            <a:ext cx="981878" cy="1788737"/>
            <a:chOff x="1302567" y="3228448"/>
            <a:chExt cx="981878" cy="1788737"/>
          </a:xfrm>
        </p:grpSpPr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C5F3A8BD-3147-42B2-9460-1403A2939356}"/>
                </a:ext>
              </a:extLst>
            </p:cNvPr>
            <p:cNvSpPr/>
            <p:nvPr/>
          </p:nvSpPr>
          <p:spPr>
            <a:xfrm>
              <a:off x="1356465" y="3669228"/>
              <a:ext cx="732320" cy="1347957"/>
            </a:xfrm>
            <a:prstGeom prst="cub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BAB6D49-48FD-4940-B057-B5EC0550EAB9}"/>
                </a:ext>
              </a:extLst>
            </p:cNvPr>
            <p:cNvSpPr/>
            <p:nvPr/>
          </p:nvSpPr>
          <p:spPr>
            <a:xfrm>
              <a:off x="1302567" y="3228448"/>
              <a:ext cx="98187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5963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53" name="모서리가 둥근 직사각형 13">
            <a:extLst>
              <a:ext uri="{FF2B5EF4-FFF2-40B4-BE49-F238E27FC236}">
                <a16:creationId xmlns:a16="http://schemas.microsoft.com/office/drawing/2014/main" id="{1DF3EC5D-7DC5-4EDE-B2A5-E95DF4E97516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" name="모서리가 둥근 직사각형 8">
            <a:extLst>
              <a:ext uri="{FF2B5EF4-FFF2-40B4-BE49-F238E27FC236}">
                <a16:creationId xmlns:a16="http://schemas.microsoft.com/office/drawing/2014/main" id="{B7348703-5411-4754-8687-98B977C1E3C1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자유형 16">
            <a:extLst>
              <a:ext uri="{FF2B5EF4-FFF2-40B4-BE49-F238E27FC236}">
                <a16:creationId xmlns:a16="http://schemas.microsoft.com/office/drawing/2014/main" id="{7089DCC8-85A4-4DC6-BB43-FF1F1FB93893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7" name="자유형 15">
            <a:extLst>
              <a:ext uri="{FF2B5EF4-FFF2-40B4-BE49-F238E27FC236}">
                <a16:creationId xmlns:a16="http://schemas.microsoft.com/office/drawing/2014/main" id="{747CAF1B-C0E9-4079-B8D7-494F43AF9074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7EEF291-1226-41A4-86E4-9CCC1C7B94C6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6FD81F-A6C8-4DBE-90CA-047B78C7ED27}"/>
              </a:ext>
            </a:extLst>
          </p:cNvPr>
          <p:cNvSpPr txBox="1"/>
          <p:nvPr/>
        </p:nvSpPr>
        <p:spPr>
          <a:xfrm>
            <a:off x="1916614" y="5601677"/>
            <a:ext cx="243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ea typeface="Noto Sans KR" panose="020B0500000000000000" pitchFamily="34" charset="-127"/>
              </a:rPr>
              <a:t>합격 자기소개서 </a:t>
            </a:r>
            <a:r>
              <a:rPr lang="en-US" altLang="ko-KR" sz="1600" b="1" dirty="0">
                <a:ea typeface="Noto Sans KR" panose="020B0500000000000000" pitchFamily="34" charset="-127"/>
              </a:rPr>
              <a:t>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EF9CB3-6349-4E2D-B34C-F8437AA20B10}"/>
              </a:ext>
            </a:extLst>
          </p:cNvPr>
          <p:cNvSpPr txBox="1"/>
          <p:nvPr/>
        </p:nvSpPr>
        <p:spPr>
          <a:xfrm>
            <a:off x="1749888" y="1181894"/>
            <a:ext cx="2514104" cy="36670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데이터 셋 구축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12B60603-9DE1-4BC4-8F78-EF501F7F87B3}"/>
              </a:ext>
            </a:extLst>
          </p:cNvPr>
          <p:cNvSpPr/>
          <p:nvPr/>
        </p:nvSpPr>
        <p:spPr>
          <a:xfrm>
            <a:off x="2871824" y="2793997"/>
            <a:ext cx="732320" cy="1901167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28ED02D-8817-439C-AA0C-637B67A7E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45BF463-BB03-4AE8-A74A-9DCD9D373116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B21CA8-D865-4149-81DC-7534F7A7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9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8" grpId="0">
        <p:bldAsOne/>
      </p:bldGraphic>
      <p:bldP spid="71" grpId="0"/>
      <p:bldP spid="63" grpId="0"/>
      <p:bldP spid="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모서리가 둥근 직사각형 7">
            <a:extLst>
              <a:ext uri="{FF2B5EF4-FFF2-40B4-BE49-F238E27FC236}">
                <a16:creationId xmlns:a16="http://schemas.microsoft.com/office/drawing/2014/main" id="{1DEC8A8F-4636-49DE-B796-A5893076266F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모서리가 둥근 직사각형 13">
            <a:extLst>
              <a:ext uri="{FF2B5EF4-FFF2-40B4-BE49-F238E27FC236}">
                <a16:creationId xmlns:a16="http://schemas.microsoft.com/office/drawing/2014/main" id="{1DF3EC5D-7DC5-4EDE-B2A5-E95DF4E97516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" name="모서리가 둥근 직사각형 8">
            <a:extLst>
              <a:ext uri="{FF2B5EF4-FFF2-40B4-BE49-F238E27FC236}">
                <a16:creationId xmlns:a16="http://schemas.microsoft.com/office/drawing/2014/main" id="{B7348703-5411-4754-8687-98B977C1E3C1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자유형 16">
            <a:extLst>
              <a:ext uri="{FF2B5EF4-FFF2-40B4-BE49-F238E27FC236}">
                <a16:creationId xmlns:a16="http://schemas.microsoft.com/office/drawing/2014/main" id="{7089DCC8-85A4-4DC6-BB43-FF1F1FB93893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7" name="자유형 15">
            <a:extLst>
              <a:ext uri="{FF2B5EF4-FFF2-40B4-BE49-F238E27FC236}">
                <a16:creationId xmlns:a16="http://schemas.microsoft.com/office/drawing/2014/main" id="{747CAF1B-C0E9-4079-B8D7-494F43AF9074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7EEF291-1226-41A4-86E4-9CCC1C7B94C6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28ED02D-8817-439C-AA0C-637B67A7E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45BF463-BB03-4AE8-A74A-9DCD9D373116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630FE-642E-467D-8945-A967E1851875}"/>
              </a:ext>
            </a:extLst>
          </p:cNvPr>
          <p:cNvSpPr txBox="1"/>
          <p:nvPr/>
        </p:nvSpPr>
        <p:spPr>
          <a:xfrm>
            <a:off x="1407402" y="1352210"/>
            <a:ext cx="2514104" cy="28520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1.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아쉬운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좋은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)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글자수 제거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59075D-E926-4CCF-82A7-433FE1EF2913}"/>
              </a:ext>
            </a:extLst>
          </p:cNvPr>
          <p:cNvSpPr txBox="1"/>
          <p:nvPr/>
        </p:nvSpPr>
        <p:spPr>
          <a:xfrm>
            <a:off x="1407402" y="2630296"/>
            <a:ext cx="2514104" cy="28520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2.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괄호 문장 제거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E58C4BF-8747-44BF-99A7-A72449E13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025"/>
          <a:stretch/>
        </p:blipFill>
        <p:spPr>
          <a:xfrm>
            <a:off x="1659717" y="1645776"/>
            <a:ext cx="4125180" cy="96691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15FA7A1-F438-4EA2-AD1C-8A8D3FC7C4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24" r="14402"/>
          <a:stretch/>
        </p:blipFill>
        <p:spPr>
          <a:xfrm>
            <a:off x="5784897" y="1645776"/>
            <a:ext cx="2937163" cy="96691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F6CA15C-7DF2-48FA-8664-C8B0A0099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55" r="-47"/>
          <a:stretch/>
        </p:blipFill>
        <p:spPr>
          <a:xfrm>
            <a:off x="8722060" y="1645359"/>
            <a:ext cx="1438830" cy="966912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3F2D0C4-3D18-49BD-A4D4-6B13E73802D1}"/>
              </a:ext>
            </a:extLst>
          </p:cNvPr>
          <p:cNvSpPr/>
          <p:nvPr/>
        </p:nvSpPr>
        <p:spPr>
          <a:xfrm>
            <a:off x="8722060" y="1645359"/>
            <a:ext cx="1438830" cy="10611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AA7EFAD-434F-41F8-990D-1B63DEAF4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717" y="2963484"/>
            <a:ext cx="8767352" cy="56602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C6B6F02-554E-49A7-86B8-732D732F871E}"/>
              </a:ext>
            </a:extLst>
          </p:cNvPr>
          <p:cNvSpPr txBox="1"/>
          <p:nvPr/>
        </p:nvSpPr>
        <p:spPr>
          <a:xfrm>
            <a:off x="1407402" y="3571534"/>
            <a:ext cx="4253336" cy="2887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3.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특수문자 처리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(BERT</a:t>
            </a:r>
            <a:r>
              <a:rPr lang="ko-KR" altLang="en-US" sz="1400" b="1" i="0" dirty="0">
                <a:effectLst/>
              </a:rPr>
              <a:t> </a:t>
            </a:r>
            <a:r>
              <a:rPr lang="en-US" altLang="ko-KR" sz="1400" b="1" i="0" dirty="0">
                <a:effectLst/>
              </a:rPr>
              <a:t>vocab</a:t>
            </a:r>
            <a:r>
              <a:rPr lang="ko-KR" altLang="en-US" sz="1400" b="1" i="0" dirty="0">
                <a:effectLst/>
              </a:rPr>
              <a:t>에 없는 문자 처리</a:t>
            </a:r>
            <a:r>
              <a:rPr lang="en-US" altLang="ko-KR" sz="1400" b="1" i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ea typeface="Noto Sans KR" panose="020B0500000000000000" pitchFamily="34" charset="-127"/>
              </a:rPr>
              <a:t>)</a:t>
            </a:r>
            <a:endParaRPr lang="ko-KR" altLang="en-US" sz="1400" b="1" i="0" dirty="0">
              <a:effectLst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8561740-2BEB-4DA3-A458-76437195F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717" y="3939700"/>
            <a:ext cx="9071255" cy="19851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4E34EFE-5301-4F61-A62F-6B019F92F774}"/>
              </a:ext>
            </a:extLst>
          </p:cNvPr>
          <p:cNvSpPr txBox="1"/>
          <p:nvPr/>
        </p:nvSpPr>
        <p:spPr>
          <a:xfrm>
            <a:off x="1407402" y="4145617"/>
            <a:ext cx="4253336" cy="2887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4.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짧은 자소서 제거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(150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) /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영문 자소서 제거</a:t>
            </a:r>
            <a:endParaRPr lang="ko-KR" altLang="en-US" sz="1400" b="1" i="0" dirty="0">
              <a:effectLst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D4C36F-0322-434F-9EC5-037B646B819E}"/>
              </a:ext>
            </a:extLst>
          </p:cNvPr>
          <p:cNvSpPr txBox="1"/>
          <p:nvPr/>
        </p:nvSpPr>
        <p:spPr>
          <a:xfrm>
            <a:off x="1407402" y="4464075"/>
            <a:ext cx="4253336" cy="2887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5.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소제목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,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소질문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 분류</a:t>
            </a:r>
            <a:endParaRPr lang="ko-KR" altLang="en-US" sz="1400" b="1" i="0" dirty="0">
              <a:effectLst/>
            </a:endParaRPr>
          </a:p>
        </p:txBody>
      </p:sp>
      <p:pic>
        <p:nvPicPr>
          <p:cNvPr id="46" name="그림 45" descr="테이블이(가) 표시된 사진&#10;&#10;자동 생성된 설명">
            <a:extLst>
              <a:ext uri="{FF2B5EF4-FFF2-40B4-BE49-F238E27FC236}">
                <a16:creationId xmlns:a16="http://schemas.microsoft.com/office/drawing/2014/main" id="{76BB95AA-6CF5-4483-A380-40DBA922F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957" y="4782533"/>
            <a:ext cx="1273172" cy="99322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858BF55-BF35-4368-B175-F00DA3F3C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4392" y="4817134"/>
            <a:ext cx="4926104" cy="924559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63B90625-5A73-4888-BB77-77ECC8EBAC65}"/>
              </a:ext>
            </a:extLst>
          </p:cNvPr>
          <p:cNvSpPr/>
          <p:nvPr/>
        </p:nvSpPr>
        <p:spPr>
          <a:xfrm>
            <a:off x="3297676" y="5253529"/>
            <a:ext cx="469559" cy="2468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29E003-B3CD-4DB6-B3CB-3988B7EA7D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3262" y="5825115"/>
            <a:ext cx="9028364" cy="5429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D1A299-1F53-4008-A62F-D6E880EB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015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AA8E298-4A68-4FDF-8986-90A1F76F1386}"/>
              </a:ext>
            </a:extLst>
          </p:cNvPr>
          <p:cNvSpPr/>
          <p:nvPr/>
        </p:nvSpPr>
        <p:spPr>
          <a:xfrm>
            <a:off x="3444595" y="3577075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EFBA625-BFDA-46E2-9E52-DC405DE4B49A}"/>
              </a:ext>
            </a:extLst>
          </p:cNvPr>
          <p:cNvSpPr/>
          <p:nvPr/>
        </p:nvSpPr>
        <p:spPr>
          <a:xfrm>
            <a:off x="6035105" y="3577075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B600CC2-3E92-48AE-9A8F-EBDF4971E920}"/>
              </a:ext>
            </a:extLst>
          </p:cNvPr>
          <p:cNvSpPr/>
          <p:nvPr/>
        </p:nvSpPr>
        <p:spPr>
          <a:xfrm>
            <a:off x="8625615" y="3577075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FBE0296-5B80-4B9F-8B9B-50358F767C4E}"/>
              </a:ext>
            </a:extLst>
          </p:cNvPr>
          <p:cNvSpPr/>
          <p:nvPr/>
        </p:nvSpPr>
        <p:spPr>
          <a:xfrm>
            <a:off x="7299510" y="1741156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65000"/>
                  </a:prstClr>
                </a:solidFill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b="1" dirty="0">
                <a:solidFill>
                  <a:prstClr val="white">
                    <a:lumMod val="65000"/>
                  </a:prstClr>
                </a:solidFill>
                <a:ea typeface="Noto Sans KR" panose="020B0500000000000000" pitchFamily="34" charset="-127"/>
              </a:rPr>
              <a:t>!!</a:t>
            </a:r>
            <a:endParaRPr lang="en-US" altLang="ko-KR" sz="1100" b="1" dirty="0">
              <a:solidFill>
                <a:prstClr val="white">
                  <a:lumMod val="6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C1BC7BBF-8325-4910-86D2-B4868A4DA826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7" name="모서리가 둥근 직사각형 8">
            <a:extLst>
              <a:ext uri="{FF2B5EF4-FFF2-40B4-BE49-F238E27FC236}">
                <a16:creationId xmlns:a16="http://schemas.microsoft.com/office/drawing/2014/main" id="{68283C7F-3FED-463A-B72E-75079FF24E43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자유형 16">
            <a:extLst>
              <a:ext uri="{FF2B5EF4-FFF2-40B4-BE49-F238E27FC236}">
                <a16:creationId xmlns:a16="http://schemas.microsoft.com/office/drawing/2014/main" id="{3792FB8C-7256-4F18-822F-969276F59189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9" name="자유형 15">
            <a:extLst>
              <a:ext uri="{FF2B5EF4-FFF2-40B4-BE49-F238E27FC236}">
                <a16:creationId xmlns:a16="http://schemas.microsoft.com/office/drawing/2014/main" id="{35082C16-B86C-4F2B-B4E7-93FD0DAE8D1A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18E3C64-ED24-4721-9138-736FF92141AD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370999-4AF0-4CF1-99C3-76AD0977675A}"/>
              </a:ext>
            </a:extLst>
          </p:cNvPr>
          <p:cNvGrpSpPr/>
          <p:nvPr/>
        </p:nvGrpSpPr>
        <p:grpSpPr>
          <a:xfrm>
            <a:off x="6427395" y="2720870"/>
            <a:ext cx="2052000" cy="2052000"/>
            <a:chOff x="6334930" y="4916208"/>
            <a:chExt cx="2052000" cy="2052000"/>
          </a:xfrm>
        </p:grpSpPr>
        <p:sp>
          <p:nvSpPr>
            <p:cNvPr id="44" name="타원 16">
              <a:extLst>
                <a:ext uri="{FF2B5EF4-FFF2-40B4-BE49-F238E27FC236}">
                  <a16:creationId xmlns:a16="http://schemas.microsoft.com/office/drawing/2014/main" id="{938AA851-551D-4D3A-8AF5-A7CFBD860477}"/>
                </a:ext>
              </a:extLst>
            </p:cNvPr>
            <p:cNvSpPr/>
            <p:nvPr/>
          </p:nvSpPr>
          <p:spPr>
            <a:xfrm>
              <a:off x="6334930" y="4916208"/>
              <a:ext cx="2052000" cy="20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어색한 문장 검사 서비스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A142430-0EBF-4016-A842-567C55ECF66F}"/>
                </a:ext>
              </a:extLst>
            </p:cNvPr>
            <p:cNvSpPr/>
            <p:nvPr/>
          </p:nvSpPr>
          <p:spPr>
            <a:xfrm>
              <a:off x="7153930" y="5004087"/>
              <a:ext cx="414000" cy="413544"/>
            </a:xfrm>
            <a:prstGeom prst="ellipse">
              <a:avLst/>
            </a:prstGeom>
            <a:solidFill>
              <a:srgbClr val="663300"/>
            </a:solidFill>
            <a:ln w="9525" cmpd="sng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sx="110000" sy="11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58582B-2EE4-441D-80DD-E121B697304C}"/>
              </a:ext>
            </a:extLst>
          </p:cNvPr>
          <p:cNvGrpSpPr/>
          <p:nvPr/>
        </p:nvGrpSpPr>
        <p:grpSpPr>
          <a:xfrm>
            <a:off x="9017906" y="2720676"/>
            <a:ext cx="2052000" cy="2052000"/>
            <a:chOff x="8621268" y="4916014"/>
            <a:chExt cx="2052000" cy="2052000"/>
          </a:xfrm>
        </p:grpSpPr>
        <p:sp>
          <p:nvSpPr>
            <p:cNvPr id="45" name="타원 26">
              <a:extLst>
                <a:ext uri="{FF2B5EF4-FFF2-40B4-BE49-F238E27FC236}">
                  <a16:creationId xmlns:a16="http://schemas.microsoft.com/office/drawing/2014/main" id="{88B0D35B-DE3E-4923-9AB4-575B5CA60249}"/>
                </a:ext>
              </a:extLst>
            </p:cNvPr>
            <p:cNvSpPr/>
            <p:nvPr/>
          </p:nvSpPr>
          <p:spPr>
            <a:xfrm>
              <a:off x="8621268" y="4916014"/>
              <a:ext cx="2052000" cy="20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데모 영상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52F5171-15F1-4DD3-B196-0958FCFA752D}"/>
                </a:ext>
              </a:extLst>
            </p:cNvPr>
            <p:cNvSpPr/>
            <p:nvPr/>
          </p:nvSpPr>
          <p:spPr>
            <a:xfrm>
              <a:off x="9440268" y="5004087"/>
              <a:ext cx="414000" cy="413544"/>
            </a:xfrm>
            <a:prstGeom prst="ellipse">
              <a:avLst/>
            </a:prstGeom>
            <a:solidFill>
              <a:srgbClr val="663300"/>
            </a:solidFill>
            <a:ln w="9525" cmpd="sng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sx="110000" sy="11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04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A61A1C-5DEE-46F6-A8D6-5E10305E9C7F}"/>
              </a:ext>
            </a:extLst>
          </p:cNvPr>
          <p:cNvGrpSpPr/>
          <p:nvPr/>
        </p:nvGrpSpPr>
        <p:grpSpPr>
          <a:xfrm>
            <a:off x="3850147" y="2697118"/>
            <a:ext cx="2052000" cy="2052000"/>
            <a:chOff x="4049268" y="4892456"/>
            <a:chExt cx="2052000" cy="2052000"/>
          </a:xfrm>
        </p:grpSpPr>
        <p:sp>
          <p:nvSpPr>
            <p:cNvPr id="43" name="타원 14">
              <a:extLst>
                <a:ext uri="{FF2B5EF4-FFF2-40B4-BE49-F238E27FC236}">
                  <a16:creationId xmlns:a16="http://schemas.microsoft.com/office/drawing/2014/main" id="{D69A8AFC-102D-4CCA-8074-87E7216D54A4}"/>
                </a:ext>
              </a:extLst>
            </p:cNvPr>
            <p:cNvSpPr/>
            <p:nvPr/>
          </p:nvSpPr>
          <p:spPr>
            <a:xfrm>
              <a:off x="4049268" y="4892456"/>
              <a:ext cx="2052000" cy="20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문장 추천 서비스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0E6E1EC-F59F-4768-87C5-1342467F1391}"/>
                </a:ext>
              </a:extLst>
            </p:cNvPr>
            <p:cNvSpPr/>
            <p:nvPr/>
          </p:nvSpPr>
          <p:spPr>
            <a:xfrm>
              <a:off x="4868268" y="5004087"/>
              <a:ext cx="414000" cy="413544"/>
            </a:xfrm>
            <a:prstGeom prst="ellipse">
              <a:avLst/>
            </a:prstGeom>
            <a:solidFill>
              <a:srgbClr val="663300"/>
            </a:solidFill>
            <a:ln w="9525" cmpd="sng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sx="110000" sy="11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02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437F6F-1310-4D67-9D97-BC047A43DFF1}"/>
              </a:ext>
            </a:extLst>
          </p:cNvPr>
          <p:cNvGrpSpPr/>
          <p:nvPr/>
        </p:nvGrpSpPr>
        <p:grpSpPr>
          <a:xfrm>
            <a:off x="1242300" y="2720862"/>
            <a:ext cx="2052000" cy="2052000"/>
            <a:chOff x="1715766" y="4916200"/>
            <a:chExt cx="2052000" cy="2052000"/>
          </a:xfrm>
        </p:grpSpPr>
        <p:sp>
          <p:nvSpPr>
            <p:cNvPr id="46" name="타원 12">
              <a:extLst>
                <a:ext uri="{FF2B5EF4-FFF2-40B4-BE49-F238E27FC236}">
                  <a16:creationId xmlns:a16="http://schemas.microsoft.com/office/drawing/2014/main" id="{5661790F-B3CF-4C40-928A-762ACCFF20AB}"/>
                </a:ext>
              </a:extLst>
            </p:cNvPr>
            <p:cNvSpPr/>
            <p:nvPr/>
          </p:nvSpPr>
          <p:spPr>
            <a:xfrm>
              <a:off x="1715766" y="4916200"/>
              <a:ext cx="2052000" cy="20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기업 맞춤 키워드 제공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42DCE8A-0B92-46E8-9197-D31DDB1E2763}"/>
                </a:ext>
              </a:extLst>
            </p:cNvPr>
            <p:cNvSpPr/>
            <p:nvPr/>
          </p:nvSpPr>
          <p:spPr>
            <a:xfrm>
              <a:off x="2534766" y="5004087"/>
              <a:ext cx="414000" cy="413544"/>
            </a:xfrm>
            <a:prstGeom prst="ellipse">
              <a:avLst/>
            </a:prstGeom>
            <a:solidFill>
              <a:srgbClr val="663300"/>
            </a:solidFill>
            <a:ln w="9525" cmpd="sng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sx="110000" sy="11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01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AFC38218-5398-4C54-9CA1-1E5F1DB05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9444974" y="1673695"/>
            <a:ext cx="995380" cy="99538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8EC3A5F7-8014-423B-BE92-217BA9ED8A71}"/>
              </a:ext>
            </a:extLst>
          </p:cNvPr>
          <p:cNvGrpSpPr/>
          <p:nvPr/>
        </p:nvGrpSpPr>
        <p:grpSpPr>
          <a:xfrm>
            <a:off x="10309843" y="2327357"/>
            <a:ext cx="745400" cy="776430"/>
            <a:chOff x="9515272" y="2219416"/>
            <a:chExt cx="745400" cy="776430"/>
          </a:xfrm>
        </p:grpSpPr>
        <p:sp>
          <p:nvSpPr>
            <p:cNvPr id="89" name="타원형 설명선 42">
              <a:extLst>
                <a:ext uri="{FF2B5EF4-FFF2-40B4-BE49-F238E27FC236}">
                  <a16:creationId xmlns:a16="http://schemas.microsoft.com/office/drawing/2014/main" id="{1764EA5A-33B2-4AB0-950A-B86BF7390372}"/>
                </a:ext>
              </a:extLst>
            </p:cNvPr>
            <p:cNvSpPr/>
            <p:nvPr/>
          </p:nvSpPr>
          <p:spPr>
            <a:xfrm>
              <a:off x="9540672" y="2275846"/>
              <a:ext cx="720000" cy="720000"/>
            </a:xfrm>
            <a:prstGeom prst="wedgeEllipseCallout">
              <a:avLst>
                <a:gd name="adj1" fmla="val -33181"/>
                <a:gd name="adj2" fmla="val 54562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90" name="타원형 설명선 34">
              <a:extLst>
                <a:ext uri="{FF2B5EF4-FFF2-40B4-BE49-F238E27FC236}">
                  <a16:creationId xmlns:a16="http://schemas.microsoft.com/office/drawing/2014/main" id="{F5455904-2C22-403A-8329-8C61346D1FCA}"/>
                </a:ext>
              </a:extLst>
            </p:cNvPr>
            <p:cNvSpPr/>
            <p:nvPr/>
          </p:nvSpPr>
          <p:spPr>
            <a:xfrm>
              <a:off x="9515272" y="2219416"/>
              <a:ext cx="720000" cy="720000"/>
            </a:xfrm>
            <a:prstGeom prst="wedgeEllipseCallout">
              <a:avLst>
                <a:gd name="adj1" fmla="val -29653"/>
                <a:gd name="adj2" fmla="val 60736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Check</a:t>
              </a:r>
            </a:p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point</a:t>
              </a:r>
              <a:endParaRPr lang="ko-KR" altLang="en-US" sz="7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CA6D21-C992-4618-93BA-8059418D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기업 맞춤 키워드 제공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98E0A-4783-47C1-9BFA-5C3949075694}"/>
              </a:ext>
            </a:extLst>
          </p:cNvPr>
          <p:cNvSpPr txBox="1"/>
          <p:nvPr/>
        </p:nvSpPr>
        <p:spPr>
          <a:xfrm>
            <a:off x="4399308" y="5157691"/>
            <a:ext cx="254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ea typeface="Noto Sans KR" panose="020B0500000000000000" pitchFamily="34" charset="-127"/>
              </a:rPr>
              <a:t>KeyWord</a:t>
            </a:r>
            <a:r>
              <a:rPr lang="en-US" altLang="ko-KR" sz="2400" dirty="0">
                <a:ea typeface="Noto Sans KR" panose="020B0500000000000000" pitchFamily="34" charset="-127"/>
              </a:rPr>
              <a:t> Model</a:t>
            </a:r>
            <a:endParaRPr lang="ko-KR" altLang="en-US" sz="2400" dirty="0">
              <a:ea typeface="Noto Sans K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B4DB65-1D54-43CA-9577-D2106A573154}"/>
              </a:ext>
            </a:extLst>
          </p:cNvPr>
          <p:cNvSpPr txBox="1"/>
          <p:nvPr/>
        </p:nvSpPr>
        <p:spPr>
          <a:xfrm>
            <a:off x="1119884" y="5157691"/>
            <a:ext cx="22919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a typeface="Noto Sans KR" panose="020B0500000000000000" pitchFamily="34" charset="-127"/>
              </a:rPr>
              <a:t>합격 자기소개서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D090A9-FDF6-445C-8F99-390B77BDB6BE}"/>
              </a:ext>
            </a:extLst>
          </p:cNvPr>
          <p:cNvSpPr txBox="1"/>
          <p:nvPr/>
        </p:nvSpPr>
        <p:spPr>
          <a:xfrm>
            <a:off x="8449844" y="5157691"/>
            <a:ext cx="254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a typeface="Noto Sans KR" panose="020B0500000000000000" pitchFamily="34" charset="-127"/>
              </a:rPr>
              <a:t>Visualize</a:t>
            </a:r>
            <a:endParaRPr lang="ko-KR" altLang="en-US" sz="2400" dirty="0">
              <a:ea typeface="Noto Sans KR" panose="020B0500000000000000" pitchFamily="34" charset="-127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슬라이드 확대/축소 21">
                <a:extLst>
                  <a:ext uri="{FF2B5EF4-FFF2-40B4-BE49-F238E27FC236}">
                    <a16:creationId xmlns:a16="http://schemas.microsoft.com/office/drawing/2014/main" id="{E928AFA5-8ED7-4A1F-BCD4-C4D347D821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3451470"/>
                  </p:ext>
                </p:extLst>
              </p:nvPr>
            </p:nvGraphicFramePr>
            <p:xfrm>
              <a:off x="1435202" y="2920601"/>
              <a:ext cx="1658520" cy="1951200"/>
            </p:xfrm>
            <a:graphic>
              <a:graphicData uri="http://schemas.microsoft.com/office/powerpoint/2016/slidezoom">
                <pslz:sldZm>
                  <pslz:sldZmObj sldId="2790" cId="1271938742">
                    <pslz:zmPr id="{132E6E68-46E1-418D-8522-B566BE473C40}" returnToParent="0" imageType="cover" transitionDur="3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58520" cy="19512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슬라이드 확대/축소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28AFA5-8ED7-4A1F-BCD4-C4D347D821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202" y="2920601"/>
                <a:ext cx="1658520" cy="19512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슬라이드 확대/축소 31">
                <a:extLst>
                  <a:ext uri="{FF2B5EF4-FFF2-40B4-BE49-F238E27FC236}">
                    <a16:creationId xmlns:a16="http://schemas.microsoft.com/office/drawing/2014/main" id="{F86DD195-94AE-4ADD-A44E-53A478CCF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0585903"/>
                  </p:ext>
                </p:extLst>
              </p:nvPr>
            </p:nvGraphicFramePr>
            <p:xfrm>
              <a:off x="4498089" y="2535401"/>
              <a:ext cx="2342438" cy="2336400"/>
            </p:xfrm>
            <a:graphic>
              <a:graphicData uri="http://schemas.microsoft.com/office/powerpoint/2016/slidezoom">
                <pslz:sldZm>
                  <pslz:sldZmObj sldId="2779" cId="4164598311">
                    <pslz:zmPr id="{50F2D171-4471-414C-9262-D783DDEE5C5A}" imageType="cover" transitionDur="25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2438" cy="2336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슬라이드 확대/축소 3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86DD195-94AE-4ADD-A44E-53A478CCF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8089" y="2535401"/>
                <a:ext cx="2342438" cy="23364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936839B2-AD2D-4BE9-81FC-AB88F08B99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2811340"/>
                  </p:ext>
                </p:extLst>
              </p:nvPr>
            </p:nvGraphicFramePr>
            <p:xfrm>
              <a:off x="7914101" y="1621404"/>
              <a:ext cx="3110400" cy="3250397"/>
            </p:xfrm>
            <a:graphic>
              <a:graphicData uri="http://schemas.microsoft.com/office/powerpoint/2016/slidezoom">
                <pslz:sldZm>
                  <pslz:sldZmObj sldId="2801" cId="606786380">
                    <pslz:zmPr id="{2948F4EC-7641-4035-8BCC-91E9127CA9AA}" imageType="cover" transitionDur="25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10400" cy="32503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36839B2-AD2D-4BE9-81FC-AB88F08B9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101" y="1621404"/>
                <a:ext cx="3110400" cy="32503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7B88BF-F2D1-4598-AC65-789038EA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696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기업 맞춤 키워드 제공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B4DB65-1D54-43CA-9577-D2106A573154}"/>
              </a:ext>
            </a:extLst>
          </p:cNvPr>
          <p:cNvSpPr txBox="1"/>
          <p:nvPr/>
        </p:nvSpPr>
        <p:spPr>
          <a:xfrm>
            <a:off x="723815" y="3510258"/>
            <a:ext cx="17221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Noto Sans KR" panose="020B0500000000000000" pitchFamily="34" charset="-127"/>
              </a:rPr>
              <a:t>합격 자기소개서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7112E8A-84F3-4F64-B23E-7C8F718DBB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22" y="1989237"/>
            <a:ext cx="1367288" cy="160934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21CF6F-1769-4614-8819-8C0BC3AD9A05}"/>
              </a:ext>
            </a:extLst>
          </p:cNvPr>
          <p:cNvGrpSpPr/>
          <p:nvPr/>
        </p:nvGrpSpPr>
        <p:grpSpPr>
          <a:xfrm>
            <a:off x="4097649" y="4338002"/>
            <a:ext cx="1547540" cy="1879447"/>
            <a:chOff x="4097649" y="4338002"/>
            <a:chExt cx="1547540" cy="1879447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D882A19-2954-4E49-A5BF-2714717A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947" y="4338002"/>
              <a:ext cx="1491242" cy="1491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A3E310-7682-4FB8-AF6F-10DD5CD5D9BC}"/>
                </a:ext>
              </a:extLst>
            </p:cNvPr>
            <p:cNvSpPr txBox="1"/>
            <p:nvPr/>
          </p:nvSpPr>
          <p:spPr>
            <a:xfrm>
              <a:off x="4097649" y="5848117"/>
              <a:ext cx="150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ea typeface="Noto Sans KR" panose="020B0500000000000000" pitchFamily="34" charset="-127"/>
                </a:rPr>
                <a:t>정제 데이터</a:t>
              </a:r>
              <a:endParaRPr kumimoji="1" lang="ko-Kore-KR" altLang="en-US" b="1" dirty="0">
                <a:ea typeface="Noto Sans KR" panose="020B0500000000000000" pitchFamily="34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546863-FB4A-46D4-AEC2-83909C2C8116}"/>
              </a:ext>
            </a:extLst>
          </p:cNvPr>
          <p:cNvSpPr/>
          <p:nvPr/>
        </p:nvSpPr>
        <p:spPr>
          <a:xfrm>
            <a:off x="2194053" y="2599860"/>
            <a:ext cx="3720972" cy="23911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3AD035B5-A7E4-4940-93D0-6CEA33E90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4167154"/>
                  </p:ext>
                </p:extLst>
              </p:nvPr>
            </p:nvGraphicFramePr>
            <p:xfrm>
              <a:off x="4877632" y="1556726"/>
              <a:ext cx="3048000" cy="1110558"/>
            </p:xfrm>
            <a:graphic>
              <a:graphicData uri="http://schemas.microsoft.com/office/powerpoint/2016/slidezoom">
                <pslz:sldZm>
                  <pslz:sldZmObj sldId="2799" cId="3615597179">
                    <pslz:zmPr id="{CDED2A05-C1B1-4020-9957-D68CC3E43022}" imageType="cover" transitionDur="25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11055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슬라이드 확대/축소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AD035B5-A7E4-4940-93D0-6CEA33E90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7632" y="1556726"/>
                <a:ext cx="3048000" cy="111055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7E4F2BAC-798E-40A1-BE26-9E6AA38ACD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1916569"/>
                  </p:ext>
                </p:extLst>
              </p:nvPr>
            </p:nvGraphicFramePr>
            <p:xfrm>
              <a:off x="9448295" y="2562226"/>
              <a:ext cx="2336400" cy="2093025"/>
            </p:xfrm>
            <a:graphic>
              <a:graphicData uri="http://schemas.microsoft.com/office/powerpoint/2016/slidezoom">
                <pslz:sldZm>
                  <pslz:sldZmObj sldId="2800" cId="417281461">
                    <pslz:zmPr id="{DFC52CE2-C4DC-4DDB-AE74-372587064FCB}" imageType="cover" transitionDur="25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6400" cy="209302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슬라이드 확대/축소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E4F2BAC-798E-40A1-BE26-9E6AA38ACD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8295" y="2562226"/>
                <a:ext cx="2336400" cy="209302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0F693EAF-B25C-4FFB-9E11-400A4B57AA9B}"/>
              </a:ext>
            </a:extLst>
          </p:cNvPr>
          <p:cNvSpPr/>
          <p:nvPr/>
        </p:nvSpPr>
        <p:spPr>
          <a:xfrm rot="5400000">
            <a:off x="6943294" y="1535637"/>
            <a:ext cx="1491982" cy="3640949"/>
          </a:xfrm>
          <a:prstGeom prst="bentArrow">
            <a:avLst>
              <a:gd name="adj1" fmla="val 12949"/>
              <a:gd name="adj2" fmla="val 8924"/>
              <a:gd name="adj3" fmla="val 0"/>
              <a:gd name="adj4" fmla="val 33694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화살표: 굽음 42">
            <a:extLst>
              <a:ext uri="{FF2B5EF4-FFF2-40B4-BE49-F238E27FC236}">
                <a16:creationId xmlns:a16="http://schemas.microsoft.com/office/drawing/2014/main" id="{6583B91E-151D-4438-A42E-F6E6C24DC2C7}"/>
              </a:ext>
            </a:extLst>
          </p:cNvPr>
          <p:cNvSpPr/>
          <p:nvPr/>
        </p:nvSpPr>
        <p:spPr>
          <a:xfrm flipH="1" flipV="1">
            <a:off x="5845255" y="4065368"/>
            <a:ext cx="3640949" cy="1819477"/>
          </a:xfrm>
          <a:prstGeom prst="bentArrow">
            <a:avLst>
              <a:gd name="adj1" fmla="val 11294"/>
              <a:gd name="adj2" fmla="val 20585"/>
              <a:gd name="adj3" fmla="val 41694"/>
              <a:gd name="adj4" fmla="val 33694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10BBB4-BCC0-4B64-9C1D-6CFB039251FC}"/>
              </a:ext>
            </a:extLst>
          </p:cNvPr>
          <p:cNvSpPr/>
          <p:nvPr/>
        </p:nvSpPr>
        <p:spPr>
          <a:xfrm>
            <a:off x="9150079" y="3721193"/>
            <a:ext cx="468000" cy="468000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6389192-C617-475E-BB94-ACD40131BC2E}"/>
              </a:ext>
            </a:extLst>
          </p:cNvPr>
          <p:cNvSpPr/>
          <p:nvPr/>
        </p:nvSpPr>
        <p:spPr>
          <a:xfrm>
            <a:off x="5600095" y="5268995"/>
            <a:ext cx="468000" cy="468000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08BBFE-1A9F-4FD4-AE03-AD2A8D2F303F}"/>
              </a:ext>
            </a:extLst>
          </p:cNvPr>
          <p:cNvSpPr/>
          <p:nvPr/>
        </p:nvSpPr>
        <p:spPr>
          <a:xfrm>
            <a:off x="5669315" y="2496036"/>
            <a:ext cx="468000" cy="468000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99A3FE-E61C-43CB-964E-D4B2CFAF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기업 맞춤 키워드 제공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A41378-CF57-45B1-BE1F-936769E74D9B}"/>
              </a:ext>
            </a:extLst>
          </p:cNvPr>
          <p:cNvGrpSpPr/>
          <p:nvPr/>
        </p:nvGrpSpPr>
        <p:grpSpPr>
          <a:xfrm>
            <a:off x="4857220" y="1543112"/>
            <a:ext cx="3036502" cy="1062524"/>
            <a:chOff x="4857220" y="1543112"/>
            <a:chExt cx="3036502" cy="106252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245288-640C-4E63-9B3A-E87124CC4CEA}"/>
                </a:ext>
              </a:extLst>
            </p:cNvPr>
            <p:cNvSpPr txBox="1"/>
            <p:nvPr/>
          </p:nvSpPr>
          <p:spPr>
            <a:xfrm>
              <a:off x="5853455" y="1621693"/>
              <a:ext cx="2040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ea typeface="Noto Sans KR" panose="020B0500000000000000" pitchFamily="34" charset="-127"/>
                </a:rPr>
                <a:t>데이터 전처리</a:t>
              </a:r>
              <a:endParaRPr kumimoji="1" lang="ko-Kore-KR" altLang="en-US" sz="2400" b="1" dirty="0">
                <a:ea typeface="Noto Sans KR" panose="020B05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A1B587-97A1-49DE-A21D-7515710D0D87}"/>
                </a:ext>
              </a:extLst>
            </p:cNvPr>
            <p:cNvSpPr txBox="1"/>
            <p:nvPr/>
          </p:nvSpPr>
          <p:spPr>
            <a:xfrm>
              <a:off x="5941092" y="2082416"/>
              <a:ext cx="15813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>
                  <a:solidFill>
                    <a:srgbClr val="A6A6A6"/>
                  </a:solidFill>
                  <a:ea typeface="Noto Sans KR" panose="020B0500000000000000" pitchFamily="34" charset="-127"/>
                </a:rPr>
                <a:t>명사</a:t>
              </a:r>
              <a:r>
                <a:rPr kumimoji="1" lang="en-US" altLang="ko-KR" sz="1400" dirty="0">
                  <a:solidFill>
                    <a:srgbClr val="A6A6A6"/>
                  </a:solidFill>
                  <a:ea typeface="Noto Sans KR" panose="020B0500000000000000" pitchFamily="34" charset="-127"/>
                </a:rPr>
                <a:t>,</a:t>
              </a:r>
              <a:r>
                <a:rPr kumimoji="1" lang="ko-KR" altLang="en-US" sz="1400" dirty="0">
                  <a:solidFill>
                    <a:srgbClr val="A6A6A6"/>
                  </a:solidFill>
                  <a:ea typeface="Noto Sans KR" panose="020B0500000000000000" pitchFamily="34" charset="-127"/>
                </a:rPr>
                <a:t>형용사 기반</a:t>
              </a:r>
              <a:br>
                <a:rPr kumimoji="1" lang="en-US" altLang="ko-KR" sz="1400" dirty="0">
                  <a:solidFill>
                    <a:srgbClr val="A6A6A6"/>
                  </a:solidFill>
                  <a:ea typeface="Noto Sans KR" panose="020B0500000000000000" pitchFamily="34" charset="-127"/>
                </a:rPr>
              </a:br>
              <a:r>
                <a:rPr kumimoji="1" lang="ko-KR" altLang="en-US" sz="1400" dirty="0">
                  <a:solidFill>
                    <a:srgbClr val="A6A6A6"/>
                  </a:solidFill>
                  <a:ea typeface="Noto Sans KR" panose="020B0500000000000000" pitchFamily="34" charset="-127"/>
                </a:rPr>
                <a:t>형태소 분석</a:t>
              </a:r>
              <a:endParaRPr kumimoji="1" lang="ko-Kore-KR" altLang="en-US" sz="1400" dirty="0">
                <a:solidFill>
                  <a:srgbClr val="A6A6A6"/>
                </a:solidFill>
                <a:ea typeface="Noto Sans KR" panose="020B0500000000000000" pitchFamily="34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E07E2C5-FB74-4AF8-873F-978FAF52A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220" y="1543112"/>
              <a:ext cx="1027676" cy="102767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D6F0FAA-C1E6-40B2-B510-9184000E9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471" y="2682630"/>
            <a:ext cx="8823059" cy="31432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1D516D4-02BF-4511-8EC1-F48B74AB04B2}"/>
              </a:ext>
            </a:extLst>
          </p:cNvPr>
          <p:cNvSpPr txBox="1"/>
          <p:nvPr/>
        </p:nvSpPr>
        <p:spPr>
          <a:xfrm>
            <a:off x="3006940" y="2192362"/>
            <a:ext cx="165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 err="1">
                <a:ea typeface="Noto Sans KR" panose="020B0500000000000000" pitchFamily="34" charset="-127"/>
              </a:rPr>
              <a:t>Mecab</a:t>
            </a:r>
            <a:endParaRPr kumimoji="1" lang="en-US" altLang="ko-KR" b="1" dirty="0">
              <a:ea typeface="Noto Sans KR" panose="020B0500000000000000" pitchFamily="34" charset="-127"/>
            </a:endParaRPr>
          </a:p>
          <a:p>
            <a:pPr algn="ctr"/>
            <a:r>
              <a:rPr kumimoji="1" lang="en-US" altLang="en-US" b="1" dirty="0" err="1">
                <a:ea typeface="Noto Sans KR" panose="020B0500000000000000" pitchFamily="34" charset="-127"/>
              </a:rPr>
              <a:t>KoSpacing</a:t>
            </a:r>
            <a:endParaRPr kumimoji="1" lang="ko-Kore-KR" altLang="en-US" b="1" dirty="0"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41D40-E4C4-4260-95C8-6C87803ECDC0}"/>
              </a:ext>
            </a:extLst>
          </p:cNvPr>
          <p:cNvSpPr txBox="1"/>
          <p:nvPr/>
        </p:nvSpPr>
        <p:spPr>
          <a:xfrm>
            <a:off x="5036458" y="5808878"/>
            <a:ext cx="2293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B79E80"/>
                </a:solidFill>
              </a:rPr>
              <a:t>명사 추출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8A3FD0-7C84-4C60-97C5-743DA1B0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9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9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기업 맞춤 키워드 제공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765AC-2FCC-4809-94EA-1DF5C42937AD}"/>
              </a:ext>
            </a:extLst>
          </p:cNvPr>
          <p:cNvGrpSpPr/>
          <p:nvPr/>
        </p:nvGrpSpPr>
        <p:grpSpPr>
          <a:xfrm>
            <a:off x="9451081" y="2534556"/>
            <a:ext cx="2337733" cy="2039496"/>
            <a:chOff x="9451081" y="2534556"/>
            <a:chExt cx="2337733" cy="203949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A5229C-DADA-4FD4-9C43-68D013E9F67D}"/>
                </a:ext>
              </a:extLst>
            </p:cNvPr>
            <p:cNvSpPr txBox="1"/>
            <p:nvPr/>
          </p:nvSpPr>
          <p:spPr>
            <a:xfrm>
              <a:off x="9589259" y="4050832"/>
              <a:ext cx="19994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err="1">
                  <a:solidFill>
                    <a:srgbClr val="A6A6A6"/>
                  </a:solidFill>
                  <a:ea typeface="Noto Sans KR" panose="020B0500000000000000" pitchFamily="34" charset="-127"/>
                </a:rPr>
                <a:t>불용어</a:t>
              </a:r>
              <a:r>
                <a:rPr kumimoji="1" lang="ko-KR" altLang="en-US" sz="1400" dirty="0">
                  <a:solidFill>
                    <a:srgbClr val="A6A6A6"/>
                  </a:solidFill>
                  <a:ea typeface="Noto Sans KR" panose="020B0500000000000000" pitchFamily="34" charset="-127"/>
                </a:rPr>
                <a:t> 사전</a:t>
              </a:r>
              <a:r>
                <a:rPr kumimoji="1" lang="en-US" altLang="ko-KR" sz="1400" dirty="0">
                  <a:solidFill>
                    <a:srgbClr val="A6A6A6"/>
                  </a:solidFill>
                  <a:ea typeface="Noto Sans KR" panose="020B0500000000000000" pitchFamily="34" charset="-127"/>
                </a:rPr>
                <a:t>,</a:t>
              </a:r>
            </a:p>
            <a:p>
              <a:r>
                <a:rPr kumimoji="1" lang="ko-KR" altLang="en-US" sz="1400" dirty="0">
                  <a:solidFill>
                    <a:srgbClr val="A6A6A6"/>
                  </a:solidFill>
                  <a:ea typeface="Noto Sans KR" panose="020B0500000000000000" pitchFamily="34" charset="-127"/>
                </a:rPr>
                <a:t>고유명사 사전 구축</a:t>
              </a:r>
              <a:endParaRPr kumimoji="1" lang="ko-Kore-KR" altLang="en-US" sz="1400" dirty="0">
                <a:solidFill>
                  <a:srgbClr val="A6A6A6"/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825A195-8BEE-4EE3-9DBF-B8F314DD1551}"/>
                </a:ext>
              </a:extLst>
            </p:cNvPr>
            <p:cNvSpPr txBox="1"/>
            <p:nvPr/>
          </p:nvSpPr>
          <p:spPr>
            <a:xfrm>
              <a:off x="9451081" y="3694924"/>
              <a:ext cx="23377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800" b="1" dirty="0" err="1">
                  <a:ea typeface="Noto Sans KR" panose="020B0500000000000000" pitchFamily="34" charset="-127"/>
                </a:rPr>
                <a:t>ReAI</a:t>
              </a:r>
              <a:r>
                <a:rPr kumimoji="1" lang="en-US" altLang="ko-KR" sz="1800" b="1" dirty="0">
                  <a:ea typeface="Noto Sans KR" panose="020B0500000000000000" pitchFamily="34" charset="-127"/>
                </a:rPr>
                <a:t> </a:t>
              </a:r>
              <a:r>
                <a:rPr kumimoji="1" lang="ko-KR" altLang="en-US" sz="1800" b="1" dirty="0">
                  <a:ea typeface="Noto Sans KR" panose="020B0500000000000000" pitchFamily="34" charset="-127"/>
                </a:rPr>
                <a:t>단어 사전 구축</a:t>
              </a:r>
              <a:endParaRPr kumimoji="1" lang="en-US" altLang="ko-KR" sz="1800" b="1" dirty="0">
                <a:ea typeface="Noto Sans KR" panose="020B0500000000000000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9BC756-C7B3-4492-8D99-4C7EBBBF7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3796" r="6983" b="18703"/>
            <a:stretch/>
          </p:blipFill>
          <p:spPr>
            <a:xfrm>
              <a:off x="9622104" y="2534556"/>
              <a:ext cx="1241470" cy="111832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A137514-2DBC-41BC-8AE4-EE41A451D1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8" t="2509" r="5695" b="57994"/>
          <a:stretch/>
        </p:blipFill>
        <p:spPr>
          <a:xfrm>
            <a:off x="4263992" y="1739052"/>
            <a:ext cx="4712207" cy="27087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4A9E0B-7AD7-4AE4-A315-6B638E63E50F}"/>
              </a:ext>
            </a:extLst>
          </p:cNvPr>
          <p:cNvSpPr txBox="1"/>
          <p:nvPr/>
        </p:nvSpPr>
        <p:spPr>
          <a:xfrm>
            <a:off x="1921673" y="2860147"/>
            <a:ext cx="157132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종근당바이오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F5016E-B7BA-4AF3-BBFC-E3FA1E985160}"/>
              </a:ext>
            </a:extLst>
          </p:cNvPr>
          <p:cNvSpPr txBox="1"/>
          <p:nvPr/>
        </p:nvSpPr>
        <p:spPr>
          <a:xfrm>
            <a:off x="1921673" y="2517502"/>
            <a:ext cx="19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강원신용보증재단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AAFE0F-B7DE-4DE2-84EF-F2EF34B2B023}"/>
              </a:ext>
            </a:extLst>
          </p:cNvPr>
          <p:cNvSpPr txBox="1"/>
          <p:nvPr/>
        </p:nvSpPr>
        <p:spPr>
          <a:xfrm>
            <a:off x="1921673" y="3200163"/>
            <a:ext cx="658116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제가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8F8EE4-C30C-407D-B00D-D9318EE5D55B}"/>
              </a:ext>
            </a:extLst>
          </p:cNvPr>
          <p:cNvSpPr txBox="1"/>
          <p:nvPr/>
        </p:nvSpPr>
        <p:spPr>
          <a:xfrm>
            <a:off x="1921673" y="3540178"/>
            <a:ext cx="191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케이피에프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879FF8-221A-4312-B7CB-0CC7A6D8B3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69" r="12560" b="72224"/>
          <a:stretch/>
        </p:blipFill>
        <p:spPr>
          <a:xfrm>
            <a:off x="4263992" y="4524759"/>
            <a:ext cx="4599992" cy="169441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FB3E2DE-A624-4E93-9A4C-634A195D4EF0}"/>
              </a:ext>
            </a:extLst>
          </p:cNvPr>
          <p:cNvSpPr txBox="1"/>
          <p:nvPr/>
        </p:nvSpPr>
        <p:spPr>
          <a:xfrm>
            <a:off x="1900872" y="4864157"/>
            <a:ext cx="157132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끝내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66E04A-8FB2-4646-9CAA-DE97D2CAFC9C}"/>
              </a:ext>
            </a:extLst>
          </p:cNvPr>
          <p:cNvSpPr txBox="1"/>
          <p:nvPr/>
        </p:nvSpPr>
        <p:spPr>
          <a:xfrm>
            <a:off x="1900872" y="4521512"/>
            <a:ext cx="19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갖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1E5AC6-BCB2-4D30-BECE-69F82B7020EB}"/>
              </a:ext>
            </a:extLst>
          </p:cNvPr>
          <p:cNvSpPr txBox="1"/>
          <p:nvPr/>
        </p:nvSpPr>
        <p:spPr>
          <a:xfrm>
            <a:off x="1900872" y="5204173"/>
            <a:ext cx="658116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여쭈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5BA461-2256-414B-93CA-9B539D24125B}"/>
              </a:ext>
            </a:extLst>
          </p:cNvPr>
          <p:cNvSpPr txBox="1"/>
          <p:nvPr/>
        </p:nvSpPr>
        <p:spPr>
          <a:xfrm>
            <a:off x="1900872" y="5544188"/>
            <a:ext cx="191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F964B4-88CC-4AA5-AE65-0762FD23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9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9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72 -0.12754 L 1.04167E-6 -1.48148E-6 " pathEditMode="relative" rAng="0" ptsTypes="AA">
                                      <p:cBhvr>
                                        <p:cTn id="28" dur="9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636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77 -0.0912 L 4.79167E-6 0 " pathEditMode="relative" rAng="0" ptsTypes="AA">
                                      <p:cBhvr>
                                        <p:cTn id="30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95" y="456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45 0.04722 L 4.58333E-6 2.96296E-6 " pathEditMode="relative" rAng="0" ptsTypes="AA">
                                      <p:cBhvr>
                                        <p:cTn id="37" dur="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-236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9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89 0.04768 L 2.29167E-6 4.44444E-6 " pathEditMode="relative" rAng="0" ptsTypes="AA">
                                      <p:cBhvr>
                                        <p:cTn id="44" dur="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-238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9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9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"/>
                            </p:stCondLst>
                            <p:childTnLst>
                              <p:par>
                                <p:cTn id="7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9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9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385 0.00995 L 3.75E-6 -1.11111E-6 " pathEditMode="relative" rAng="0" ptsTypes="AA">
                                      <p:cBhvr>
                                        <p:cTn id="77" dur="9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-50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58 0.02639 L -2.5E-6 3.7037E-7 " pathEditMode="relative" rAng="0" ptsTypes="AA">
                                      <p:cBhvr>
                                        <p:cTn id="79" dur="9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-131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9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219 -0.00718 L -2.5E-6 3.33333E-6 " pathEditMode="relative" rAng="0" ptsTypes="AA">
                                      <p:cBhvr>
                                        <p:cTn id="86" dur="9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9" y="34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9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9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506 0.03842 L -4.79167E-6 4.81481E-6 " pathEditMode="relative" rAng="0" ptsTypes="AA">
                                      <p:cBhvr>
                                        <p:cTn id="93" dur="9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-192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9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9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9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9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9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9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4" grpId="2"/>
      <p:bldP spid="44" grpId="3"/>
      <p:bldP spid="45" grpId="0"/>
      <p:bldP spid="45" grpId="1"/>
      <p:bldP spid="45" grpId="2"/>
      <p:bldP spid="45" grpId="3"/>
      <p:bldP spid="48" grpId="0"/>
      <p:bldP spid="48" grpId="1"/>
      <p:bldP spid="48" grpId="2"/>
      <p:bldP spid="48" grpId="3"/>
      <p:bldP spid="57" grpId="0"/>
      <p:bldP spid="57" grpId="1"/>
      <p:bldP spid="57" grpId="2"/>
      <p:bldP spid="57" grpId="3"/>
      <p:bldP spid="61" grpId="0"/>
      <p:bldP spid="61" grpId="1"/>
      <p:bldP spid="61" grpId="2"/>
      <p:bldP spid="61" grpId="3"/>
      <p:bldP spid="61" grpId="4"/>
      <p:bldP spid="64" grpId="0"/>
      <p:bldP spid="64" grpId="1"/>
      <p:bldP spid="64" grpId="2"/>
      <p:bldP spid="64" grpId="3"/>
      <p:bldP spid="64" grpId="4"/>
      <p:bldP spid="66" grpId="0"/>
      <p:bldP spid="66" grpId="1"/>
      <p:bldP spid="66" grpId="2"/>
      <p:bldP spid="66" grpId="3"/>
      <p:bldP spid="66" grpId="4"/>
      <p:bldP spid="67" grpId="0"/>
      <p:bldP spid="67" grpId="1"/>
      <p:bldP spid="67" grpId="2"/>
      <p:bldP spid="67" grpId="3"/>
      <p:bldP spid="67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모서리가 둥근 직사각형 7">
            <a:extLst>
              <a:ext uri="{FF2B5EF4-FFF2-40B4-BE49-F238E27FC236}">
                <a16:creationId xmlns:a16="http://schemas.microsoft.com/office/drawing/2014/main" id="{B2E515B6-2498-452F-8DBD-DBEA4A49A1EC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AFC38218-5398-4C54-9CA1-1E5F1DB05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FFBE0296-5B80-4B9F-8B9B-50358F767C4E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B4E666-D66C-46A9-8E69-9618B6253C6A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1CBDA7-1FAC-4EF8-8B16-4403D23E4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AFC18E-BC48-4BE5-B3C5-9250FCC71B86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기업 맞춤 키워드 제공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21" name="모서리가 둥근 직사각형 13">
            <a:extLst>
              <a:ext uri="{FF2B5EF4-FFF2-40B4-BE49-F238E27FC236}">
                <a16:creationId xmlns:a16="http://schemas.microsoft.com/office/drawing/2014/main" id="{2A9AFA9F-BF3E-4DCC-99A4-906F64A751A0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모서리가 둥근 직사각형 8">
            <a:extLst>
              <a:ext uri="{FF2B5EF4-FFF2-40B4-BE49-F238E27FC236}">
                <a16:creationId xmlns:a16="http://schemas.microsoft.com/office/drawing/2014/main" id="{46F48442-62AE-440B-A1B2-850BB3B426B6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자유형 16">
            <a:extLst>
              <a:ext uri="{FF2B5EF4-FFF2-40B4-BE49-F238E27FC236}">
                <a16:creationId xmlns:a16="http://schemas.microsoft.com/office/drawing/2014/main" id="{EF4857A9-8595-4D6C-A003-4C3F6D33163C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자유형 15">
            <a:extLst>
              <a:ext uri="{FF2B5EF4-FFF2-40B4-BE49-F238E27FC236}">
                <a16:creationId xmlns:a16="http://schemas.microsoft.com/office/drawing/2014/main" id="{BE227ECE-A54A-4543-BBB1-E79AE5DF92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DD25C15-28DE-49F0-B077-B3B7D695C751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C808F0-997A-4EF3-B70F-B9AFD36F27B3}"/>
              </a:ext>
            </a:extLst>
          </p:cNvPr>
          <p:cNvSpPr txBox="1"/>
          <p:nvPr/>
        </p:nvSpPr>
        <p:spPr>
          <a:xfrm>
            <a:off x="7215382" y="4984967"/>
            <a:ext cx="174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ea typeface="Noto Sans KR" panose="020B0500000000000000" pitchFamily="34" charset="-127"/>
              </a:rPr>
              <a:t>KR-</a:t>
            </a:r>
            <a:r>
              <a:rPr kumimoji="1" lang="en-US" altLang="ko-Kore-KR" b="1" dirty="0" err="1">
                <a:ea typeface="Noto Sans KR" panose="020B0500000000000000" pitchFamily="34" charset="-127"/>
              </a:rPr>
              <a:t>WordRank</a:t>
            </a:r>
            <a:endParaRPr kumimoji="1" lang="ko-Kore-KR" altLang="en-US" b="1" dirty="0"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38257-3258-4D4F-8B83-C9566518FC90}"/>
              </a:ext>
            </a:extLst>
          </p:cNvPr>
          <p:cNvSpPr txBox="1"/>
          <p:nvPr/>
        </p:nvSpPr>
        <p:spPr>
          <a:xfrm>
            <a:off x="2940181" y="4984967"/>
            <a:ext cx="150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ea typeface="Noto Sans KR" panose="020B0500000000000000" pitchFamily="34" charset="-127"/>
              </a:rPr>
              <a:t>정제 데이터</a:t>
            </a:r>
            <a:endParaRPr kumimoji="1" lang="ko-Kore-KR" altLang="en-US" b="1" dirty="0">
              <a:ea typeface="Noto Sans KR" panose="020B0500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114980-C9DA-4BF5-BD20-AC81E61159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01" y="2093095"/>
            <a:ext cx="2626787" cy="2505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A5E6C92-A91B-43FC-8612-8CFAE162721A}"/>
              </a:ext>
            </a:extLst>
          </p:cNvPr>
          <p:cNvGrpSpPr/>
          <p:nvPr/>
        </p:nvGrpSpPr>
        <p:grpSpPr>
          <a:xfrm>
            <a:off x="1970544" y="1650162"/>
            <a:ext cx="3384457" cy="3691509"/>
            <a:chOff x="1970544" y="1650162"/>
            <a:chExt cx="3384457" cy="369150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ED737A4-C1C2-455E-BB53-F8D64C43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38" b="93906" l="9961" r="89974">
                          <a14:foregroundMark x1="37695" y1="42604" x2="53971" y2="61563"/>
                          <a14:foregroundMark x1="50195" y1="27969" x2="29297" y2="44063"/>
                          <a14:foregroundMark x1="29297" y1="44063" x2="30143" y2="62396"/>
                          <a14:foregroundMark x1="30143" y1="62396" x2="49219" y2="68021"/>
                          <a14:foregroundMark x1="49219" y1="68021" x2="73047" y2="57344"/>
                          <a14:foregroundMark x1="73047" y1="57344" x2="74479" y2="40000"/>
                          <a14:foregroundMark x1="74479" y1="40000" x2="58854" y2="26250"/>
                          <a14:foregroundMark x1="58854" y1="26250" x2="53581" y2="24219"/>
                          <a14:foregroundMark x1="34570" y1="87969" x2="25911" y2="70990"/>
                          <a14:foregroundMark x1="25911" y1="70990" x2="27669" y2="42188"/>
                          <a14:foregroundMark x1="27669" y1="42188" x2="35352" y2="28333"/>
                          <a14:foregroundMark x1="35352" y1="28333" x2="51628" y2="20625"/>
                          <a14:foregroundMark x1="51628" y1="20625" x2="66667" y2="30781"/>
                          <a14:foregroundMark x1="66667" y1="30781" x2="67969" y2="46354"/>
                          <a14:foregroundMark x1="67969" y1="46354" x2="60677" y2="73125"/>
                          <a14:foregroundMark x1="71224" y1="21302" x2="75781" y2="63021"/>
                          <a14:foregroundMark x1="75781" y1="63021" x2="67839" y2="78854"/>
                          <a14:foregroundMark x1="67839" y1="78854" x2="57357" y2="82604"/>
                          <a14:foregroundMark x1="80339" y1="51146" x2="73503" y2="69688"/>
                          <a14:foregroundMark x1="73503" y1="69688" x2="57682" y2="78333"/>
                          <a14:foregroundMark x1="57682" y1="78333" x2="19987" y2="81927"/>
                          <a14:foregroundMark x1="19987" y1="81927" x2="35742" y2="90833"/>
                          <a14:foregroundMark x1="35742" y1="90833" x2="54557" y2="90313"/>
                          <a14:foregroundMark x1="54557" y1="90313" x2="77474" y2="90313"/>
                          <a14:foregroundMark x1="80143" y1="92292" x2="23177" y2="89792"/>
                          <a14:foregroundMark x1="48177" y1="14688" x2="48177" y2="24010"/>
                          <a14:foregroundMark x1="50195" y1="15781" x2="37891" y2="22760"/>
                          <a14:foregroundMark x1="46484" y1="9844" x2="52539" y2="11719"/>
                          <a14:foregroundMark x1="53125" y1="5938" x2="45052" y2="8438"/>
                          <a14:foregroundMark x1="46354" y1="10677" x2="44076" y2="17240"/>
                          <a14:foregroundMark x1="41211" y1="16875" x2="22852" y2="22344"/>
                          <a14:foregroundMark x1="22852" y1="22344" x2="18620" y2="40469"/>
                          <a14:foregroundMark x1="86458" y1="92865" x2="85612" y2="93906"/>
                          <a14:backgroundMark x1="89193" y1="75208" x2="89193" y2="70052"/>
                          <a14:backgroundMark x1="87956" y1="75208" x2="87956" y2="75208"/>
                          <a14:backgroundMark x1="87695" y1="50417" x2="87630" y2="52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544" y="1650162"/>
              <a:ext cx="3384457" cy="357670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A60700-1DE6-4153-A646-8E8D4D4B3A84}"/>
                </a:ext>
              </a:extLst>
            </p:cNvPr>
            <p:cNvSpPr txBox="1"/>
            <p:nvPr/>
          </p:nvSpPr>
          <p:spPr>
            <a:xfrm>
              <a:off x="2852048" y="2430947"/>
              <a:ext cx="1672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&lt;</a:t>
              </a:r>
              <a:r>
                <a:rPr lang="ko-KR" altLang="en-US" sz="1100" b="1" dirty="0" err="1"/>
                <a:t>비씨카드</a:t>
              </a:r>
              <a:r>
                <a:rPr lang="ko-KR" altLang="en-US" sz="1100" b="1" dirty="0"/>
                <a:t> 합격자소서</a:t>
              </a:r>
              <a:r>
                <a:rPr lang="en-US" altLang="ko-KR" sz="1100" b="1" dirty="0"/>
                <a:t>1&gt;</a:t>
              </a:r>
              <a:endParaRPr lang="ko-KR" altLang="en-US" sz="11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94E726-38D2-45BA-BE29-512611EEDADB}"/>
                </a:ext>
              </a:extLst>
            </p:cNvPr>
            <p:cNvSpPr txBox="1"/>
            <p:nvPr/>
          </p:nvSpPr>
          <p:spPr>
            <a:xfrm>
              <a:off x="2502350" y="2609814"/>
              <a:ext cx="24224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" dirty="0"/>
                <a:t>'</a:t>
              </a:r>
              <a:r>
                <a:rPr lang="ko-KR" altLang="en-US" sz="750" dirty="0"/>
                <a:t>지불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결제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산업</a:t>
              </a:r>
              <a:r>
                <a:rPr lang="en-US" altLang="ko-KR" sz="750" dirty="0"/>
                <a:t>', '</a:t>
              </a:r>
              <a:r>
                <a:rPr lang="ko-KR" altLang="en-US" sz="750" b="1" dirty="0">
                  <a:highlight>
                    <a:srgbClr val="FFFF00"/>
                  </a:highlight>
                </a:rPr>
                <a:t>고객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신뢰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회사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위상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연관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신뢰</a:t>
              </a:r>
              <a:r>
                <a:rPr lang="en-US" altLang="ko-KR" sz="750" dirty="0"/>
                <a:t>', '</a:t>
              </a:r>
              <a:r>
                <a:rPr lang="ko-KR" altLang="en-US" sz="750" b="1" dirty="0">
                  <a:highlight>
                    <a:srgbClr val="FFFF00"/>
                  </a:highlight>
                </a:rPr>
                <a:t>노력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신뢰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카드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업계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기업</a:t>
              </a:r>
              <a:r>
                <a:rPr lang="en-US" altLang="ko-KR" sz="750" dirty="0"/>
                <a:t>’, '</a:t>
              </a:r>
              <a:r>
                <a:rPr lang="ko-KR" altLang="en-US" sz="750" dirty="0"/>
                <a:t>신뢰</a:t>
              </a:r>
              <a:r>
                <a:rPr lang="en-US" altLang="ko-KR" sz="750" dirty="0"/>
                <a:t>’, </a:t>
              </a:r>
            </a:p>
            <a:p>
              <a:pPr algn="ctr"/>
              <a:r>
                <a:rPr lang="en-US" altLang="ko-KR" sz="750" dirty="0"/>
                <a:t>'</a:t>
              </a:r>
              <a:r>
                <a:rPr lang="ko-KR" altLang="en-US" sz="750" dirty="0"/>
                <a:t>아시아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결제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서비스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기업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달성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생각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분야</a:t>
              </a:r>
              <a:r>
                <a:rPr lang="en-US" altLang="ko-KR" sz="750" dirty="0"/>
                <a:t>’, </a:t>
              </a:r>
            </a:p>
            <a:p>
              <a:pPr algn="ctr"/>
              <a:r>
                <a:rPr lang="en-US" altLang="ko-KR" sz="750" dirty="0"/>
                <a:t>'</a:t>
              </a:r>
              <a:r>
                <a:rPr lang="ko-KR" altLang="en-US" sz="750" dirty="0"/>
                <a:t>신뢰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주지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웹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모바일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서비스</a:t>
              </a:r>
              <a:r>
                <a:rPr lang="en-US" altLang="ko-KR" sz="750" dirty="0"/>
                <a:t>', '</a:t>
              </a:r>
              <a:r>
                <a:rPr lang="ko-KR" altLang="en-US" sz="750" b="1" dirty="0">
                  <a:highlight>
                    <a:srgbClr val="FFFF00"/>
                  </a:highlight>
                </a:rPr>
                <a:t>사람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신뢰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생각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카드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신뢰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사원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정확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파악</a:t>
              </a:r>
              <a:r>
                <a:rPr lang="en-US" altLang="ko-KR" sz="750" dirty="0"/>
                <a:t>’, '</a:t>
              </a:r>
              <a:r>
                <a:rPr lang="ko-KR" altLang="en-US" sz="750" dirty="0"/>
                <a:t>금융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지식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습득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담당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자질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금융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전문가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성장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카드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서비스</a:t>
              </a:r>
              <a:r>
                <a:rPr lang="en-US" altLang="ko-KR" sz="750" dirty="0"/>
                <a:t>’, </a:t>
              </a:r>
            </a:p>
            <a:p>
              <a:pPr algn="ctr"/>
              <a:r>
                <a:rPr lang="en-US" altLang="ko-KR" sz="750" dirty="0"/>
                <a:t>'</a:t>
              </a:r>
              <a:r>
                <a:rPr lang="ko-KR" altLang="en-US" sz="750" dirty="0"/>
                <a:t>기술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이해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서비스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기술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접목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서비스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노력</a:t>
              </a:r>
              <a:r>
                <a:rPr lang="en-US" altLang="ko-KR" sz="750" dirty="0"/>
                <a:t>’, </a:t>
              </a:r>
            </a:p>
            <a:p>
              <a:pPr algn="ctr"/>
              <a:r>
                <a:rPr lang="en-US" altLang="ko-KR" sz="750" dirty="0"/>
                <a:t>'</a:t>
              </a:r>
              <a:r>
                <a:rPr lang="ko-KR" altLang="en-US" sz="750" b="1" dirty="0">
                  <a:highlight>
                    <a:srgbClr val="FFFF00"/>
                  </a:highlight>
                </a:rPr>
                <a:t>카드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담당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본부</a:t>
              </a:r>
              <a:r>
                <a:rPr lang="en-US" altLang="ko-KR" sz="750" dirty="0"/>
                <a:t>’,  '</a:t>
              </a:r>
              <a:r>
                <a:rPr lang="ko-KR" altLang="en-US" sz="750" dirty="0"/>
                <a:t>대한민국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금융</a:t>
              </a:r>
              <a:r>
                <a:rPr lang="en-US" altLang="ko-KR" sz="750" dirty="0"/>
                <a:t>', '</a:t>
              </a:r>
              <a:r>
                <a:rPr lang="ko-KR" altLang="en-US" sz="750" dirty="0"/>
                <a:t>산인</a:t>
              </a:r>
              <a:r>
                <a:rPr lang="en-US" altLang="ko-KR" sz="750" dirty="0"/>
                <a:t>'</a:t>
              </a:r>
              <a:endParaRPr lang="ko-KR" altLang="en-US" sz="75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9C8B6E-E51B-4F82-BEDD-165882C966A8}"/>
                </a:ext>
              </a:extLst>
            </p:cNvPr>
            <p:cNvSpPr txBox="1"/>
            <p:nvPr/>
          </p:nvSpPr>
          <p:spPr>
            <a:xfrm>
              <a:off x="2503901" y="3772011"/>
              <a:ext cx="23750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0" i="0" dirty="0">
                  <a:effectLst/>
                </a:rPr>
                <a:t>'</a:t>
              </a:r>
              <a:r>
                <a:rPr lang="ko-KR" altLang="en-US" sz="800" b="0" i="0" dirty="0">
                  <a:effectLst/>
                </a:rPr>
                <a:t>패기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참가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아이템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판매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경진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대회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난로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판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시장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</a:rPr>
                <a:t>고객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니즈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파악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영업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전략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</a:rPr>
                <a:t>고객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소통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창출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영업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직무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매력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영업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직무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의사소통</a:t>
              </a:r>
              <a:r>
                <a:rPr lang="en-US" altLang="ko-KR" sz="800" b="0" i="0" dirty="0">
                  <a:effectLst/>
                </a:rPr>
                <a:t>’, </a:t>
              </a:r>
            </a:p>
            <a:p>
              <a:pPr algn="ctr"/>
              <a:r>
                <a:rPr lang="en-US" altLang="ko-KR" sz="800" b="0" i="0" dirty="0">
                  <a:effectLst/>
                </a:rPr>
                <a:t>'</a:t>
              </a:r>
              <a:r>
                <a:rPr lang="ko-KR" altLang="en-US" sz="800" b="0" i="0" dirty="0">
                  <a:effectLst/>
                </a:rPr>
                <a:t>능력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영업력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</a:rPr>
                <a:t>고객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은행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역량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연령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고객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대화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경청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자세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요구사항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파악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의사소통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능력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고객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공감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밀감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영업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깨달음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학교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상품</a:t>
              </a:r>
              <a:r>
                <a:rPr lang="en-US" altLang="ko-KR" sz="800" b="0" i="0" dirty="0">
                  <a:effectLst/>
                </a:rPr>
                <a:t>’, </a:t>
              </a:r>
            </a:p>
            <a:p>
              <a:pPr algn="ctr"/>
              <a:r>
                <a:rPr lang="en-US" altLang="ko-KR" sz="800" b="0" i="0" dirty="0">
                  <a:effectLst/>
                </a:rPr>
                <a:t>'</a:t>
              </a:r>
              <a:r>
                <a:rPr lang="ko-KR" altLang="en-US" sz="800" b="0" i="0" dirty="0">
                  <a:effectLst/>
                </a:rPr>
                <a:t>홍보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영업력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상품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설득력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영업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추진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카드</a:t>
              </a:r>
              <a:r>
                <a:rPr lang="en-US" altLang="ko-KR" sz="800" b="0" i="0" dirty="0">
                  <a:effectLst/>
                </a:rPr>
                <a:t>’, </a:t>
              </a:r>
            </a:p>
            <a:p>
              <a:pPr algn="ctr"/>
              <a:r>
                <a:rPr lang="en-US" altLang="ko-KR" sz="800" b="0" i="0" dirty="0">
                  <a:effectLst/>
                </a:rPr>
                <a:t>'</a:t>
              </a:r>
              <a:r>
                <a:rPr lang="ko-KR" altLang="en-US" sz="800" b="0" i="0" dirty="0">
                  <a:effectLst/>
                </a:rPr>
                <a:t>개설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우수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인턴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선정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</a:rPr>
                <a:t>카드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역량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발휘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</a:rPr>
                <a:t>고객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행복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성과</a:t>
              </a:r>
              <a:r>
                <a:rPr lang="en-US" altLang="ko-KR" sz="800" b="0" i="0" dirty="0">
                  <a:effectLst/>
                </a:rPr>
                <a:t>', '</a:t>
              </a:r>
              <a:r>
                <a:rPr lang="ko-KR" altLang="en-US" sz="800" b="0" i="0" dirty="0">
                  <a:effectLst/>
                </a:rPr>
                <a:t>향상</a:t>
              </a:r>
              <a:r>
                <a:rPr lang="en-US" altLang="ko-KR" sz="800" b="0" i="0" dirty="0">
                  <a:effectLst/>
                </a:rPr>
                <a:t>'</a:t>
              </a:r>
              <a:endParaRPr lang="ko-KR" altLang="en-US" sz="800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7350AE-5C3D-4FE7-9E9F-7A3816FA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59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7DF0B8-06B2-4CBA-A862-EDF65C7FB7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"/>
          <a:stretch/>
        </p:blipFill>
        <p:spPr>
          <a:xfrm>
            <a:off x="0" y="415636"/>
            <a:ext cx="12192000" cy="64423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FC0EE5-D79A-44A6-ADA4-BCC0BC335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60"/>
          <a:stretch/>
        </p:blipFill>
        <p:spPr>
          <a:xfrm flipV="1">
            <a:off x="0" y="1"/>
            <a:ext cx="12192000" cy="41563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슬라이드 확대/축소 54">
                <a:extLst>
                  <a:ext uri="{FF2B5EF4-FFF2-40B4-BE49-F238E27FC236}">
                    <a16:creationId xmlns:a16="http://schemas.microsoft.com/office/drawing/2014/main" id="{1EDF2535-4CD2-49B0-83DF-3BCD23096E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1523803"/>
                  </p:ext>
                </p:extLst>
              </p:nvPr>
            </p:nvGraphicFramePr>
            <p:xfrm>
              <a:off x="1412630" y="1850664"/>
              <a:ext cx="2437880" cy="648000"/>
            </p:xfrm>
            <a:graphic>
              <a:graphicData uri="http://schemas.microsoft.com/office/powerpoint/2016/slidezoom">
                <pslz:sldZm>
                  <pslz:sldZmObj sldId="2765" cId="3145463318">
                    <pslz:zmPr id="{6463D299-585F-4987-A739-6068CFDA4EA3}" returnToParent="0" imageType="cover" transitionDur="500" showBg="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7880" cy="64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슬라이드 확대/축소 5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EDF2535-4CD2-49B0-83DF-3BCD23096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2630" y="1850664"/>
                <a:ext cx="2437880" cy="648000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슬라이드 확대/축소 56">
                <a:extLst>
                  <a:ext uri="{FF2B5EF4-FFF2-40B4-BE49-F238E27FC236}">
                    <a16:creationId xmlns:a16="http://schemas.microsoft.com/office/drawing/2014/main" id="{7796BF85-4ACA-4F7F-8B52-AE1961A9C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6182469"/>
                  </p:ext>
                </p:extLst>
              </p:nvPr>
            </p:nvGraphicFramePr>
            <p:xfrm>
              <a:off x="1412630" y="3444792"/>
              <a:ext cx="2437880" cy="648000"/>
            </p:xfrm>
            <a:graphic>
              <a:graphicData uri="http://schemas.microsoft.com/office/powerpoint/2016/slidezoom">
                <pslz:sldZm>
                  <pslz:sldZmObj sldId="2766" cId="3009277980">
                    <pslz:zmPr id="{0C093F56-4AEC-477F-9B96-579A7F66A5B3}" returnToParent="0" imageType="cover" transitionDur="500">
                      <p166:blipFill xmlns:p166="http://schemas.microsoft.com/office/powerpoint/2016/6/main"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7880" cy="64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슬라이드 확대/축소 5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796BF85-4ACA-4F7F-8B52-AE1961A9C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2630" y="3444792"/>
                <a:ext cx="2437880" cy="64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슬라이드 확대/축소 58">
                <a:extLst>
                  <a:ext uri="{FF2B5EF4-FFF2-40B4-BE49-F238E27FC236}">
                    <a16:creationId xmlns:a16="http://schemas.microsoft.com/office/drawing/2014/main" id="{64E91525-89E5-4CED-974B-90099AABA8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986150"/>
                  </p:ext>
                </p:extLst>
              </p:nvPr>
            </p:nvGraphicFramePr>
            <p:xfrm>
              <a:off x="4830069" y="854405"/>
              <a:ext cx="2468064" cy="648000"/>
            </p:xfrm>
            <a:graphic>
              <a:graphicData uri="http://schemas.microsoft.com/office/powerpoint/2016/slidezoom">
                <pslz:sldZm>
                  <pslz:sldZmObj sldId="2767" cId="1783535038">
                    <pslz:zmPr id="{1C11D332-3A7D-4520-BAD3-51CFBC7376B1}" returnToParent="0" imageType="cover" transitionDur="500">
                      <p166:blipFill xmlns:p166="http://schemas.microsoft.com/office/powerpoint/2016/6/main"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064" cy="64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슬라이드 확대/축소 5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4E91525-89E5-4CED-974B-90099AABA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069" y="854405"/>
                <a:ext cx="2468064" cy="64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슬라이드 확대/축소 60">
                <a:extLst>
                  <a:ext uri="{FF2B5EF4-FFF2-40B4-BE49-F238E27FC236}">
                    <a16:creationId xmlns:a16="http://schemas.microsoft.com/office/drawing/2014/main" id="{3D51C17B-3719-4E27-883D-C4948BEA0F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8779761"/>
                  </p:ext>
                </p:extLst>
              </p:nvPr>
            </p:nvGraphicFramePr>
            <p:xfrm>
              <a:off x="8337215" y="1850664"/>
              <a:ext cx="2429133" cy="643884"/>
            </p:xfrm>
            <a:graphic>
              <a:graphicData uri="http://schemas.microsoft.com/office/powerpoint/2016/slidezoom">
                <pslz:sldZm>
                  <pslz:sldZmObj sldId="2768" cId="2027284410">
                    <pslz:zmPr id="{3D6B32CC-79EC-4F44-BC16-98083AF619A6}" returnToParent="0" imageType="cover" transitionDur="1000">
                      <p166:blipFill xmlns:p166="http://schemas.microsoft.com/office/powerpoint/2016/6/main">
                        <a:blip r:embed="rId1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29133" cy="6438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슬라이드 확대/축소 6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3D51C17B-3719-4E27-883D-C4948BEA0F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7215" y="1850664"/>
                <a:ext cx="2429133" cy="6438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슬라이드 확대/축소 62">
                <a:extLst>
                  <a:ext uri="{FF2B5EF4-FFF2-40B4-BE49-F238E27FC236}">
                    <a16:creationId xmlns:a16="http://schemas.microsoft.com/office/drawing/2014/main" id="{E986B749-7897-4277-A4F2-60DDCDDD97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6238959"/>
                  </p:ext>
                </p:extLst>
              </p:nvPr>
            </p:nvGraphicFramePr>
            <p:xfrm>
              <a:off x="8332841" y="3481427"/>
              <a:ext cx="2437880" cy="669519"/>
            </p:xfrm>
            <a:graphic>
              <a:graphicData uri="http://schemas.microsoft.com/office/powerpoint/2016/slidezoom">
                <pslz:sldZm>
                  <pslz:sldZmObj sldId="2769" cId="4247745598">
                    <pslz:zmPr id="{A8ED2885-8D88-4A5C-AFE0-8962E1531092}" returnToParent="0" imageType="cover" transitionDur="1000">
                      <p166:blipFill xmlns:p166="http://schemas.microsoft.com/office/powerpoint/2016/6/main">
                        <a:blip r:embed="rId1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7880" cy="66951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슬라이드 확대/축소 6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986B749-7897-4277-A4F2-60DDCDDD9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2841" y="3481427"/>
                <a:ext cx="2437880" cy="66951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32E57AC3-8099-4057-AC22-78545FA861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794014"/>
                  </p:ext>
                </p:extLst>
              </p:nvPr>
            </p:nvGraphicFramePr>
            <p:xfrm>
              <a:off x="1412630" y="2692030"/>
              <a:ext cx="1088001" cy="612000"/>
            </p:xfrm>
            <a:graphic>
              <a:graphicData uri="http://schemas.microsoft.com/office/powerpoint/2016/slidezoom">
                <pslz:sldZm>
                  <pslz:sldZmObj sldId="266" cId="4038086169">
                    <pslz:zmPr id="{177B815B-C952-4FB2-9842-2B28F0890598}" returnToParent="0" transitionDur="5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8001" cy="612000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32E57AC3-8099-4057-AC22-78545FA86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12630" y="2692030"/>
                <a:ext cx="1088001" cy="61200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슬라이드 확대/축소 19">
                <a:extLst>
                  <a:ext uri="{FF2B5EF4-FFF2-40B4-BE49-F238E27FC236}">
                    <a16:creationId xmlns:a16="http://schemas.microsoft.com/office/drawing/2014/main" id="{609EB095-B9F5-4222-A690-4BDD56F65E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0079024"/>
                  </p:ext>
                </p:extLst>
              </p:nvPr>
            </p:nvGraphicFramePr>
            <p:xfrm>
              <a:off x="2656860" y="2684866"/>
              <a:ext cx="1088000" cy="612000"/>
            </p:xfrm>
            <a:graphic>
              <a:graphicData uri="http://schemas.microsoft.com/office/powerpoint/2016/slidezoom">
                <pslz:sldZm>
                  <pslz:sldZmObj sldId="2762" cId="1771044488">
                    <pslz:zmPr id="{390E1C11-BCDC-49B5-B4A6-3EEED74CDEBF}" transitionDur="5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8000" cy="612000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슬라이드 확대/축소 1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609EB095-B9F5-4222-A690-4BDD56F65E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56860" y="2684866"/>
                <a:ext cx="1088000" cy="61200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슬라이드 확대/축소 23">
                <a:extLst>
                  <a:ext uri="{FF2B5EF4-FFF2-40B4-BE49-F238E27FC236}">
                    <a16:creationId xmlns:a16="http://schemas.microsoft.com/office/drawing/2014/main" id="{24F443AC-082D-43C6-890C-25A8C45162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4781943"/>
                  </p:ext>
                </p:extLst>
              </p:nvPr>
            </p:nvGraphicFramePr>
            <p:xfrm>
              <a:off x="1412630" y="4367153"/>
              <a:ext cx="1088000" cy="612000"/>
            </p:xfrm>
            <a:graphic>
              <a:graphicData uri="http://schemas.microsoft.com/office/powerpoint/2016/slidezoom">
                <pslz:sldZm>
                  <pslz:sldZmObj sldId="2763" cId="1558300105">
                    <pslz:zmPr id="{BAFF602F-D473-4512-8434-4B97220326AE}" returnToParent="0" transitionDur="5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8000" cy="612000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슬라이드 확대/축소 23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24F443AC-082D-43C6-890C-25A8C45162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12630" y="4367153"/>
                <a:ext cx="1088000" cy="61200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슬라이드 확대/축소 25">
                <a:extLst>
                  <a:ext uri="{FF2B5EF4-FFF2-40B4-BE49-F238E27FC236}">
                    <a16:creationId xmlns:a16="http://schemas.microsoft.com/office/drawing/2014/main" id="{F6AED008-1C68-49B7-95E6-7A526F9FA6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6894850"/>
                  </p:ext>
                </p:extLst>
              </p:nvPr>
            </p:nvGraphicFramePr>
            <p:xfrm>
              <a:off x="2664422" y="4367153"/>
              <a:ext cx="1088000" cy="612000"/>
            </p:xfrm>
            <a:graphic>
              <a:graphicData uri="http://schemas.microsoft.com/office/powerpoint/2016/slidezoom">
                <pslz:sldZm>
                  <pslz:sldZmObj sldId="2764" cId="3311713447">
                    <pslz:zmPr id="{64112D4B-2785-477A-94A3-7AE181FF8AA7}" transitionDur="5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8000" cy="612000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슬라이드 확대/축소 25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F6AED008-1C68-49B7-95E6-7A526F9FA6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64422" y="4367153"/>
                <a:ext cx="1088000" cy="61200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18D49792-3168-4CF4-BD89-DF99A1B5A7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9919840"/>
                  </p:ext>
                </p:extLst>
              </p:nvPr>
            </p:nvGraphicFramePr>
            <p:xfrm>
              <a:off x="6219934" y="1744717"/>
              <a:ext cx="1149648" cy="646678"/>
            </p:xfrm>
            <a:graphic>
              <a:graphicData uri="http://schemas.microsoft.com/office/powerpoint/2016/slidezoom">
                <pslz:sldZm>
                  <pslz:sldZmObj sldId="2771" cId="1669123684">
                    <pslz:zmPr id="{07BA31B6-D2EF-45AC-A521-5B581C58C726}" returnToParent="0" transitionDur="50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49648" cy="6466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슬라이드 확대/축소 3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18D49792-3168-4CF4-BD89-DF99A1B5A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19934" y="1744717"/>
                <a:ext cx="1149648" cy="6466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861A7193-5B7A-4AF4-85A9-5091DBCE31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5196784"/>
                  </p:ext>
                </p:extLst>
              </p:nvPr>
            </p:nvGraphicFramePr>
            <p:xfrm>
              <a:off x="4811019" y="1740711"/>
              <a:ext cx="1156772" cy="650684"/>
            </p:xfrm>
            <a:graphic>
              <a:graphicData uri="http://schemas.microsoft.com/office/powerpoint/2016/slidezoom">
                <pslz:sldZm>
                  <pslz:sldZmObj sldId="265" cId="3432951265">
                    <pslz:zmPr id="{408B8E9A-B799-4957-AC34-07B54D53F8EA}" returnToParent="0" transitionDur="500">
                      <p166:blipFill xmlns:p166="http://schemas.microsoft.com/office/powerpoint/2016/6/main">
                        <a:blip r:embed="rId3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6772" cy="6506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861A7193-5B7A-4AF4-85A9-5091DBCE31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11019" y="1740711"/>
                <a:ext cx="1156772" cy="6506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F2466109-BE2E-45CD-9F00-D3EE8C8F8D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1453778"/>
                  </p:ext>
                </p:extLst>
              </p:nvPr>
            </p:nvGraphicFramePr>
            <p:xfrm>
              <a:off x="8699391" y="4201418"/>
              <a:ext cx="1562400" cy="878849"/>
            </p:xfrm>
            <a:graphic>
              <a:graphicData uri="http://schemas.microsoft.com/office/powerpoint/2016/slidezoom">
                <pslz:sldZm>
                  <pslz:sldZmObj sldId="269" cId="321751547">
                    <pslz:zmPr id="{CD24E7E0-D3FE-481A-BAF3-8222C2B1DB1D}" returnToParent="0" transitionDur="50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2400" cy="878849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슬라이드 확대/축소 5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F2466109-BE2E-45CD-9F00-D3EE8C8F8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99391" y="4201418"/>
                <a:ext cx="1562400" cy="878849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42D58C7C-5E56-4EC3-83C1-29E5420B03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2759146"/>
                  </p:ext>
                </p:extLst>
              </p:nvPr>
            </p:nvGraphicFramePr>
            <p:xfrm>
              <a:off x="6219934" y="2646841"/>
              <a:ext cx="1155600" cy="650025"/>
            </p:xfrm>
            <a:graphic>
              <a:graphicData uri="http://schemas.microsoft.com/office/powerpoint/2016/slidezoom">
                <pslz:sldZm>
                  <pslz:sldZmObj sldId="2784" cId="2787432960">
                    <pslz:zmPr id="{924946B2-DAE3-45F6-8B6C-F74047B1F4FA}" returnToParent="0" transitionDur="500">
                      <p166:blipFill xmlns:p166="http://schemas.microsoft.com/office/powerpoint/2016/6/main">
                        <a:blip r:embed="rId4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5600" cy="65002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슬라이드 확대/축소 13">
                <a:hlinkClick r:id="rId41" action="ppaction://hlinksldjump"/>
                <a:extLst>
                  <a:ext uri="{FF2B5EF4-FFF2-40B4-BE49-F238E27FC236}">
                    <a16:creationId xmlns:a16="http://schemas.microsoft.com/office/drawing/2014/main" id="{42D58C7C-5E56-4EC3-83C1-29E5420B03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19934" y="2646841"/>
                <a:ext cx="1155600" cy="650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0F7F7D80-E27C-48C8-B873-DC6918E75D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0910487"/>
                  </p:ext>
                </p:extLst>
              </p:nvPr>
            </p:nvGraphicFramePr>
            <p:xfrm>
              <a:off x="4830069" y="3579668"/>
              <a:ext cx="1155600" cy="650025"/>
            </p:xfrm>
            <a:graphic>
              <a:graphicData uri="http://schemas.microsoft.com/office/powerpoint/2016/slidezoom">
                <pslz:sldZm>
                  <pslz:sldZmObj sldId="2774" cId="3902686283">
                    <pslz:zmPr id="{3A0FAE60-F11D-40D6-9F73-461CDDEA8743}" returnToParent="0" transitionDur="500">
                      <p166:blipFill xmlns:p166="http://schemas.microsoft.com/office/powerpoint/2016/6/main">
                        <a:blip r:embed="rId4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5600" cy="650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슬라이드 확대/축소 15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0F7F7D80-E27C-48C8-B873-DC6918E75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30069" y="3579668"/>
                <a:ext cx="1155600" cy="650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슬라이드 확대/축소 17">
                <a:extLst>
                  <a:ext uri="{FF2B5EF4-FFF2-40B4-BE49-F238E27FC236}">
                    <a16:creationId xmlns:a16="http://schemas.microsoft.com/office/drawing/2014/main" id="{10F10CF5-1A89-47B3-8402-06925CE831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3062894"/>
                  </p:ext>
                </p:extLst>
              </p:nvPr>
            </p:nvGraphicFramePr>
            <p:xfrm>
              <a:off x="6213982" y="3579668"/>
              <a:ext cx="1155600" cy="650025"/>
            </p:xfrm>
            <a:graphic>
              <a:graphicData uri="http://schemas.microsoft.com/office/powerpoint/2016/slidezoom">
                <pslz:sldZm>
                  <pslz:sldZmObj sldId="2775" cId="3678362756">
                    <pslz:zmPr id="{580868C3-17BE-450D-890C-230CE4CA5414}" transitionDur="500">
                      <p166:blipFill xmlns:p166="http://schemas.microsoft.com/office/powerpoint/2016/6/main">
                        <a:blip r:embed="rId4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5600" cy="650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슬라이드 확대/축소 17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10F10CF5-1A89-47B3-8402-06925CE831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13982" y="3579668"/>
                <a:ext cx="1155600" cy="650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1B5807CB-D07A-45C3-A2E7-F1677C59B3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919163"/>
                  </p:ext>
                </p:extLst>
              </p:nvPr>
            </p:nvGraphicFramePr>
            <p:xfrm>
              <a:off x="4809391" y="2646841"/>
              <a:ext cx="1158400" cy="651600"/>
            </p:xfrm>
            <a:graphic>
              <a:graphicData uri="http://schemas.microsoft.com/office/powerpoint/2016/slidezoom">
                <pslz:sldZm>
                  <pslz:sldZmObj sldId="2788" cId="1824696211">
                    <pslz:zmPr id="{84155E07-2680-45A1-9F2B-FAA4F415DCFD}" returnToParent="0" transitionDur="50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8400" cy="651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50" action="ppaction://hlinksldjump"/>
                <a:extLst>
                  <a:ext uri="{FF2B5EF4-FFF2-40B4-BE49-F238E27FC236}">
                    <a16:creationId xmlns:a16="http://schemas.microsoft.com/office/drawing/2014/main" id="{1B5807CB-D07A-45C3-A2E7-F1677C59B3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09391" y="2646841"/>
                <a:ext cx="1158400" cy="651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BF0702AC-C8E2-4E4E-8F38-D6729D08CB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0113832"/>
                  </p:ext>
                </p:extLst>
              </p:nvPr>
            </p:nvGraphicFramePr>
            <p:xfrm>
              <a:off x="8758936" y="2646841"/>
              <a:ext cx="1443310" cy="811862"/>
            </p:xfrm>
            <a:graphic>
              <a:graphicData uri="http://schemas.microsoft.com/office/powerpoint/2016/slidezoom">
                <pslz:sldZm>
                  <pslz:sldZmObj sldId="2793" cId="3451342778">
                    <pslz:zmPr id="{4F1B71DA-5A48-4800-B440-E29417184DC0}" returnToParent="0" transitionDur="500">
                      <p166:blipFill xmlns:p166="http://schemas.microsoft.com/office/powerpoint/2016/6/main">
                        <a:blip r:embed="rId5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3310" cy="8118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53" action="ppaction://hlinksldjump"/>
                <a:extLst>
                  <a:ext uri="{FF2B5EF4-FFF2-40B4-BE49-F238E27FC236}">
                    <a16:creationId xmlns:a16="http://schemas.microsoft.com/office/drawing/2014/main" id="{BF0702AC-C8E2-4E4E-8F38-D6729D08CB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58936" y="2646841"/>
                <a:ext cx="1443310" cy="8118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슬라이드 확대/축소 12">
                <a:extLst>
                  <a:ext uri="{FF2B5EF4-FFF2-40B4-BE49-F238E27FC236}">
                    <a16:creationId xmlns:a16="http://schemas.microsoft.com/office/drawing/2014/main" id="{99248A87-F6E4-4DC6-9418-8647BB8EF4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3426513"/>
                  </p:ext>
                </p:extLst>
              </p:nvPr>
            </p:nvGraphicFramePr>
            <p:xfrm>
              <a:off x="6018591" y="2034111"/>
              <a:ext cx="177800" cy="81023"/>
            </p:xfrm>
            <a:graphic>
              <a:graphicData uri="http://schemas.microsoft.com/office/powerpoint/2016/slidezoom">
                <pslz:sldZm>
                  <pslz:sldZmObj sldId="2798" cId="1173015808">
                    <pslz:zmPr id="{664F4408-F54D-40E2-816D-235F99649947}" returnToParent="0" imageType="cover" transitionDur="250">
                      <p166:blipFill xmlns:p166="http://schemas.microsoft.com/office/powerpoint/2016/6/main">
                        <a:blip r:embed="rId5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7800" cy="810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슬라이드 확대/축소 12">
                <a:hlinkClick r:id="rId56" action="ppaction://hlinksldjump"/>
                <a:extLst>
                  <a:ext uri="{FF2B5EF4-FFF2-40B4-BE49-F238E27FC236}">
                    <a16:creationId xmlns:a16="http://schemas.microsoft.com/office/drawing/2014/main" id="{99248A87-F6E4-4DC6-9418-8647BB8EF4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8591" y="2034111"/>
                <a:ext cx="177800" cy="810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슬라이드 확대/축소 16">
                <a:extLst>
                  <a:ext uri="{FF2B5EF4-FFF2-40B4-BE49-F238E27FC236}">
                    <a16:creationId xmlns:a16="http://schemas.microsoft.com/office/drawing/2014/main" id="{BAB0F7D4-097B-48A9-B56D-1EB097C991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1475131"/>
                  </p:ext>
                </p:extLst>
              </p:nvPr>
            </p:nvGraphicFramePr>
            <p:xfrm>
              <a:off x="6686734" y="3391363"/>
              <a:ext cx="224828" cy="102453"/>
            </p:xfrm>
            <a:graphic>
              <a:graphicData uri="http://schemas.microsoft.com/office/powerpoint/2016/slidezoom">
                <pslz:sldZm>
                  <pslz:sldZmObj sldId="2802" cId="802350527">
                    <pslz:zmPr id="{44FB9043-9A73-409A-A69C-4BE83356FF74}" returnToParent="0" imageType="cover" transitionDur="1000">
                      <p166:blipFill xmlns:p166="http://schemas.microsoft.com/office/powerpoint/2016/6/main">
                        <a:blip r:embed="rId5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828" cy="10245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슬라이드 확대/축소 16">
                <a:hlinkClick r:id="rId59" action="ppaction://hlinksldjump"/>
                <a:extLst>
                  <a:ext uri="{FF2B5EF4-FFF2-40B4-BE49-F238E27FC236}">
                    <a16:creationId xmlns:a16="http://schemas.microsoft.com/office/drawing/2014/main" id="{BAB0F7D4-097B-48A9-B56D-1EB097C991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6734" y="3391363"/>
                <a:ext cx="224828" cy="10245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슬라이드 확대/축소 22">
                <a:extLst>
                  <a:ext uri="{FF2B5EF4-FFF2-40B4-BE49-F238E27FC236}">
                    <a16:creationId xmlns:a16="http://schemas.microsoft.com/office/drawing/2014/main" id="{160655E2-A549-40CE-B90B-7D706CB7EE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1214619"/>
                  </p:ext>
                </p:extLst>
              </p:nvPr>
            </p:nvGraphicFramePr>
            <p:xfrm>
              <a:off x="5957610" y="4383161"/>
              <a:ext cx="299762" cy="136600"/>
            </p:xfrm>
            <a:graphic>
              <a:graphicData uri="http://schemas.microsoft.com/office/powerpoint/2016/slidezoom">
                <pslz:sldZm>
                  <pslz:sldZmObj sldId="2803" cId="2899012972">
                    <pslz:zmPr id="{ABBF2FA8-87AB-44D7-892A-FD8DCAE0CDF3}" returnToParent="0" imageType="cover" transitionDur="250">
                      <p166:blipFill xmlns:p166="http://schemas.microsoft.com/office/powerpoint/2016/6/main">
                        <a:blip r:embed="rId61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9762" cy="136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슬라이드 확대/축소 22">
                <a:hlinkClick r:id="rId62" action="ppaction://hlinksldjump"/>
                <a:extLst>
                  <a:ext uri="{FF2B5EF4-FFF2-40B4-BE49-F238E27FC236}">
                    <a16:creationId xmlns:a16="http://schemas.microsoft.com/office/drawing/2014/main" id="{160655E2-A549-40CE-B90B-7D706CB7EE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610" y="4383161"/>
                <a:ext cx="299762" cy="136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E654D9-621D-4A5D-ACD4-E1FA0DB4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3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모서리가 둥근 직사각형 7">
            <a:extLst>
              <a:ext uri="{FF2B5EF4-FFF2-40B4-BE49-F238E27FC236}">
                <a16:creationId xmlns:a16="http://schemas.microsoft.com/office/drawing/2014/main" id="{B2E515B6-2498-452F-8DBD-DBEA4A49A1EC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AFC38218-5398-4C54-9CA1-1E5F1DB05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FFBE0296-5B80-4B9F-8B9B-50358F767C4E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B4E666-D66C-46A9-8E69-9618B6253C6A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1CBDA7-1FAC-4EF8-8B16-4403D23E4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AFC18E-BC48-4BE5-B3C5-9250FCC71B86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기업 맞춤 키워드 제공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21" name="모서리가 둥근 직사각형 13">
            <a:extLst>
              <a:ext uri="{FF2B5EF4-FFF2-40B4-BE49-F238E27FC236}">
                <a16:creationId xmlns:a16="http://schemas.microsoft.com/office/drawing/2014/main" id="{2A9AFA9F-BF3E-4DCC-99A4-906F64A751A0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모서리가 둥근 직사각형 8">
            <a:extLst>
              <a:ext uri="{FF2B5EF4-FFF2-40B4-BE49-F238E27FC236}">
                <a16:creationId xmlns:a16="http://schemas.microsoft.com/office/drawing/2014/main" id="{46F48442-62AE-440B-A1B2-850BB3B426B6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자유형 16">
            <a:extLst>
              <a:ext uri="{FF2B5EF4-FFF2-40B4-BE49-F238E27FC236}">
                <a16:creationId xmlns:a16="http://schemas.microsoft.com/office/drawing/2014/main" id="{EF4857A9-8595-4D6C-A003-4C3F6D33163C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자유형 15">
            <a:extLst>
              <a:ext uri="{FF2B5EF4-FFF2-40B4-BE49-F238E27FC236}">
                <a16:creationId xmlns:a16="http://schemas.microsoft.com/office/drawing/2014/main" id="{BE227ECE-A54A-4543-BBB1-E79AE5DF92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DD25C15-28DE-49F0-B077-B3B7D695C751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5F63F51E-4186-47F0-B593-DAB93B98A778}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0250EC06-CFEE-4FC7-8447-5B7AC4852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t="11870" r="9679" b="12512"/>
          <a:stretch/>
        </p:blipFill>
        <p:spPr>
          <a:xfrm>
            <a:off x="4658155" y="2579866"/>
            <a:ext cx="2982753" cy="28913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BD29BC2-1A2A-4544-9730-32D61C7689E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9" t="11664" r="10095" b="15821"/>
          <a:stretch/>
        </p:blipFill>
        <p:spPr>
          <a:xfrm>
            <a:off x="834815" y="2579866"/>
            <a:ext cx="3184887" cy="2984806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65BF95FA-845B-4FA0-97CC-533EC116CF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37" y="2744086"/>
            <a:ext cx="3336265" cy="26563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F7C9258-2B62-4D8A-88EC-5C4E9F38D031}"/>
              </a:ext>
            </a:extLst>
          </p:cNvPr>
          <p:cNvSpPr txBox="1"/>
          <p:nvPr/>
        </p:nvSpPr>
        <p:spPr>
          <a:xfrm>
            <a:off x="1683643" y="5539996"/>
            <a:ext cx="2514104" cy="36670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&lt;</a:t>
            </a:r>
            <a:r>
              <a:rPr lang="en-US" altLang="ko-KR" sz="18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PieChart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&gt;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006A59-F9E8-4EDF-958C-8E10E9B90F20}"/>
              </a:ext>
            </a:extLst>
          </p:cNvPr>
          <p:cNvSpPr txBox="1"/>
          <p:nvPr/>
        </p:nvSpPr>
        <p:spPr>
          <a:xfrm>
            <a:off x="5599415" y="5539996"/>
            <a:ext cx="1526250" cy="36670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&lt;</a:t>
            </a:r>
            <a:r>
              <a:rPr lang="en-US" altLang="ko-KR" sz="18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TreeMap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&gt;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39136A-237B-4E22-9351-BA76DB411598}"/>
              </a:ext>
            </a:extLst>
          </p:cNvPr>
          <p:cNvSpPr txBox="1"/>
          <p:nvPr/>
        </p:nvSpPr>
        <p:spPr>
          <a:xfrm>
            <a:off x="9213353" y="5539996"/>
            <a:ext cx="1969142" cy="36670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&lt;</a:t>
            </a:r>
            <a:r>
              <a:rPr lang="en-US" altLang="ko-KR" sz="1800" b="1" dirty="0" err="1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WordCloud</a:t>
            </a:r>
            <a:r>
              <a: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&gt;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A39441-310E-46ED-BC6D-9845100889B6}"/>
              </a:ext>
            </a:extLst>
          </p:cNvPr>
          <p:cNvSpPr txBox="1"/>
          <p:nvPr/>
        </p:nvSpPr>
        <p:spPr>
          <a:xfrm>
            <a:off x="4473736" y="1694761"/>
            <a:ext cx="3777608" cy="468590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BC</a:t>
            </a:r>
            <a:r>
              <a:rPr lang="ko-KR" altLang="en-US" sz="23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카드 합격 자소서 키워드</a:t>
            </a:r>
            <a:endParaRPr lang="ko-KR" altLang="en-US" sz="23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6EEDE3-FEBE-4CD3-AE00-826EEFEE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786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문장 추천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D9A0B2B8-31D5-47ED-8E5B-C5DD405EDC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03316"/>
                  </p:ext>
                </p:extLst>
              </p:nvPr>
            </p:nvGraphicFramePr>
            <p:xfrm>
              <a:off x="1028569" y="2646764"/>
              <a:ext cx="3048000" cy="1714500"/>
            </p:xfrm>
            <a:graphic>
              <a:graphicData uri="http://schemas.microsoft.com/office/powerpoint/2016/slidezoom">
                <pslz:sldZm>
                  <pslz:sldZmObj sldId="2782" cId="1433614147">
                    <pslz:zmPr id="{BBCF79D7-EB9C-447A-A7A1-68D8956377EC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슬라이드 확대/축소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9A0B2B8-31D5-47ED-8E5B-C5DD405EDC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8569" y="264676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4E5B4558-ECF0-43E8-91EF-830AAF947A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070548"/>
                  </p:ext>
                </p:extLst>
              </p:nvPr>
            </p:nvGraphicFramePr>
            <p:xfrm>
              <a:off x="8115431" y="2646764"/>
              <a:ext cx="3048000" cy="1714500"/>
            </p:xfrm>
            <a:graphic>
              <a:graphicData uri="http://schemas.microsoft.com/office/powerpoint/2016/slidezoom">
                <pslz:sldZm>
                  <pslz:sldZmObj sldId="2773" cId="2783663580">
                    <pslz:zmPr id="{AF170FD7-BD73-475B-ABFA-390DE75482FC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슬라이드 확대/축소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E5B4558-ECF0-43E8-91EF-830AAF947A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15431" y="264676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A4D69DA-0329-4132-B53C-45AEC1F4631B}"/>
              </a:ext>
            </a:extLst>
          </p:cNvPr>
          <p:cNvSpPr txBox="1"/>
          <p:nvPr/>
        </p:nvSpPr>
        <p:spPr>
          <a:xfrm>
            <a:off x="4170708" y="4790644"/>
            <a:ext cx="38505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dirty="0" err="1">
                <a:ea typeface="Noto Sans KR" panose="020B0500000000000000" pitchFamily="34" charset="-127"/>
                <a:cs typeface="Arial"/>
                <a:sym typeface="Arial"/>
              </a:rPr>
              <a:t>ReAI</a:t>
            </a:r>
            <a:r>
              <a:rPr lang="en-US" altLang="ko-KR" sz="2400" b="1" dirty="0">
                <a:ea typeface="Noto Sans KR" panose="020B0500000000000000" pitchFamily="34" charset="-127"/>
                <a:cs typeface="Arial"/>
                <a:sym typeface="Arial"/>
              </a:rPr>
              <a:t> Recommend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594892-39E7-4D67-A5A5-C9AEAD21F999}"/>
              </a:ext>
            </a:extLst>
          </p:cNvPr>
          <p:cNvSpPr txBox="1"/>
          <p:nvPr/>
        </p:nvSpPr>
        <p:spPr>
          <a:xfrm>
            <a:off x="2057138" y="4879544"/>
            <a:ext cx="9908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ea typeface="Noto Sans KR" panose="020B0500000000000000" pitchFamily="34" charset="-127"/>
                <a:cs typeface="Arial"/>
                <a:sym typeface="Arial"/>
              </a:rPr>
              <a:t>문장 추천</a:t>
            </a:r>
            <a:endParaRPr lang="en-US" altLang="ko-KR" sz="1600" dirty="0">
              <a:ea typeface="Noto Sans KR" panose="020B0500000000000000" pitchFamily="34" charset="-127"/>
              <a:cs typeface="Arial"/>
              <a:sym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6A9CD0-B2AB-488B-835A-9DF86BD84F79}"/>
              </a:ext>
            </a:extLst>
          </p:cNvPr>
          <p:cNvSpPr txBox="1"/>
          <p:nvPr/>
        </p:nvSpPr>
        <p:spPr>
          <a:xfrm>
            <a:off x="8699762" y="4879544"/>
            <a:ext cx="187933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ea typeface="Noto Sans KR" panose="020B0500000000000000" pitchFamily="34" charset="-127"/>
                <a:cs typeface="Arial"/>
                <a:sym typeface="Arial"/>
              </a:rPr>
              <a:t>Model Structure</a:t>
            </a:r>
            <a:r>
              <a:rPr lang="ko-KR" altLang="en-US" sz="1600" dirty="0">
                <a:ea typeface="Noto Sans KR" panose="020B0500000000000000" pitchFamily="34" charset="-127"/>
                <a:cs typeface="Arial"/>
                <a:sym typeface="Arial"/>
              </a:rPr>
              <a:t> </a:t>
            </a:r>
            <a:endParaRPr lang="en-US" altLang="ko-KR" sz="1600" dirty="0">
              <a:ea typeface="Noto Sans KR" panose="020B0500000000000000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F45A8167-1B4B-4F81-9134-43233018FD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9577970"/>
                  </p:ext>
                </p:extLst>
              </p:nvPr>
            </p:nvGraphicFramePr>
            <p:xfrm>
              <a:off x="4924781" y="2200409"/>
              <a:ext cx="2343600" cy="2343600"/>
            </p:xfrm>
            <a:graphic>
              <a:graphicData uri="http://schemas.microsoft.com/office/powerpoint/2016/slidezoom">
                <pslz:sldZm>
                  <pslz:sldZmObj sldId="2802" cId="802350527">
                    <pslz:zmPr id="{CEDC0BFA-A137-421C-9DB6-9D62B5171C26}" imageType="cover" transitionDur="25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3600" cy="23436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45A8167-1B4B-4F81-9134-43233018FD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4781" y="2200409"/>
                <a:ext cx="2343600" cy="23436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FF0E61-B587-464F-B4DA-50F15AC0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3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4271" y="5693742"/>
            <a:ext cx="2926080" cy="760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0799" y="2650155"/>
            <a:ext cx="9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Noto Sans KR" panose="020B0500000000000000" pitchFamily="34" charset="-127"/>
              </a:rPr>
              <a:t>자소서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문장 추천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094097-6FC6-4CDC-BC82-C9393721D278}"/>
              </a:ext>
            </a:extLst>
          </p:cNvPr>
          <p:cNvSpPr txBox="1"/>
          <p:nvPr/>
        </p:nvSpPr>
        <p:spPr>
          <a:xfrm>
            <a:off x="-778024" y="3342863"/>
            <a:ext cx="505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Noto Sans KR" panose="020B0500000000000000" pitchFamily="34" charset="-127"/>
              </a:rPr>
              <a:t>어릴 적부터 계획성 있는 삶을 추구해 왔습니다</a:t>
            </a:r>
            <a:r>
              <a:rPr lang="en-US" altLang="ko-KR" sz="1600" dirty="0">
                <a:ea typeface="Noto Sans KR" panose="020B0500000000000000" pitchFamily="34" charset="-127"/>
              </a:rPr>
              <a:t>. </a:t>
            </a:r>
            <a:r>
              <a:rPr lang="ko-KR" altLang="en-US" sz="1600" dirty="0">
                <a:ea typeface="Noto Sans KR" panose="020B0500000000000000" pitchFamily="34" charset="-127"/>
              </a:rPr>
              <a:t>특히</a:t>
            </a: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083EE0-3678-42BE-BCE7-34DD4B8DC6D0}"/>
              </a:ext>
            </a:extLst>
          </p:cNvPr>
          <p:cNvSpPr/>
          <p:nvPr/>
        </p:nvSpPr>
        <p:spPr>
          <a:xfrm>
            <a:off x="5482401" y="3255231"/>
            <a:ext cx="5157936" cy="571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93EC861-E466-436A-8226-57A2E099D563}"/>
              </a:ext>
            </a:extLst>
          </p:cNvPr>
          <p:cNvSpPr/>
          <p:nvPr/>
        </p:nvSpPr>
        <p:spPr>
          <a:xfrm>
            <a:off x="263591" y="3255231"/>
            <a:ext cx="1852849" cy="571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4502AD8-B927-483B-8879-BD9458A55D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38" b="93906" l="9961" r="89974">
                        <a14:foregroundMark x1="37695" y1="42604" x2="53971" y2="61563"/>
                        <a14:foregroundMark x1="50195" y1="27969" x2="29297" y2="44063"/>
                        <a14:foregroundMark x1="29297" y1="44063" x2="30143" y2="62396"/>
                        <a14:foregroundMark x1="30143" y1="62396" x2="49219" y2="68021"/>
                        <a14:foregroundMark x1="49219" y1="68021" x2="73047" y2="57344"/>
                        <a14:foregroundMark x1="73047" y1="57344" x2="74479" y2="40000"/>
                        <a14:foregroundMark x1="74479" y1="40000" x2="58854" y2="26250"/>
                        <a14:foregroundMark x1="58854" y1="26250" x2="53581" y2="24219"/>
                        <a14:foregroundMark x1="34570" y1="87969" x2="25911" y2="70990"/>
                        <a14:foregroundMark x1="25911" y1="70990" x2="27669" y2="42188"/>
                        <a14:foregroundMark x1="27669" y1="42188" x2="35352" y2="28333"/>
                        <a14:foregroundMark x1="35352" y1="28333" x2="51628" y2="20625"/>
                        <a14:foregroundMark x1="51628" y1="20625" x2="66667" y2="30781"/>
                        <a14:foregroundMark x1="66667" y1="30781" x2="67969" y2="46354"/>
                        <a14:foregroundMark x1="67969" y1="46354" x2="60677" y2="73125"/>
                        <a14:foregroundMark x1="71224" y1="21302" x2="75781" y2="63021"/>
                        <a14:foregroundMark x1="75781" y1="63021" x2="67839" y2="78854"/>
                        <a14:foregroundMark x1="67839" y1="78854" x2="57357" y2="82604"/>
                        <a14:foregroundMark x1="80339" y1="51146" x2="73503" y2="69688"/>
                        <a14:foregroundMark x1="73503" y1="69688" x2="57682" y2="78333"/>
                        <a14:foregroundMark x1="57682" y1="78333" x2="19987" y2="81927"/>
                        <a14:foregroundMark x1="19987" y1="81927" x2="35742" y2="90833"/>
                        <a14:foregroundMark x1="35742" y1="90833" x2="54557" y2="90313"/>
                        <a14:foregroundMark x1="54557" y1="90313" x2="77474" y2="90313"/>
                        <a14:foregroundMark x1="80143" y1="92292" x2="23177" y2="89792"/>
                        <a14:foregroundMark x1="48177" y1="14688" x2="48177" y2="24010"/>
                        <a14:foregroundMark x1="50195" y1="15781" x2="37891" y2="22760"/>
                        <a14:foregroundMark x1="46484" y1="9844" x2="52539" y2="11719"/>
                        <a14:foregroundMark x1="53125" y1="5938" x2="45052" y2="8438"/>
                        <a14:foregroundMark x1="46354" y1="10677" x2="44076" y2="17240"/>
                        <a14:foregroundMark x1="41211" y1="16875" x2="22852" y2="22344"/>
                        <a14:foregroundMark x1="22852" y1="22344" x2="18620" y2="40469"/>
                        <a14:foregroundMark x1="86458" y1="92865" x2="85612" y2="93906"/>
                        <a14:backgroundMark x1="89193" y1="75208" x2="89193" y2="70052"/>
                        <a14:backgroundMark x1="87956" y1="75208" x2="87956" y2="75208"/>
                        <a14:backgroundMark x1="87695" y1="50417" x2="87630" y2="5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12" y="1754703"/>
            <a:ext cx="3191040" cy="3493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3283" y="3048954"/>
            <a:ext cx="2079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Noto Sans KR" panose="020B0500000000000000" pitchFamily="34" charset="-127"/>
              </a:rPr>
              <a:t>어릴 적부터 계획성 있는 삶을 추구해 왔습니다</a:t>
            </a:r>
            <a:r>
              <a:rPr lang="en-US" altLang="ko-KR" sz="1200" dirty="0">
                <a:ea typeface="Noto Sans KR" panose="020B0500000000000000" pitchFamily="34" charset="-127"/>
              </a:rPr>
              <a:t>. </a:t>
            </a:r>
            <a:r>
              <a:rPr lang="ko-KR" altLang="en-US" sz="1200" dirty="0">
                <a:ea typeface="Noto Sans KR" panose="020B0500000000000000" pitchFamily="34" charset="-127"/>
              </a:rPr>
              <a:t>특히</a:t>
            </a:r>
            <a:r>
              <a:rPr lang="en-US" altLang="ko-KR" sz="1200" dirty="0"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ea typeface="Noto Sans KR" panose="020B0500000000000000" pitchFamily="34" charset="-127"/>
              </a:rPr>
              <a:t>어릴 적부터 계획성이 강하기로 유명했기 때문에 계획적이고 실천적인 삶을 살고 있는 것이 저의 가장 큰 장점이자 경쟁력이라고 생각합니다</a:t>
            </a:r>
            <a:r>
              <a:rPr lang="en-US" altLang="ko-KR" sz="1200" dirty="0">
                <a:ea typeface="Noto Sans KR" panose="020B0500000000000000" pitchFamily="34" charset="-127"/>
              </a:rPr>
              <a:t>.</a:t>
            </a:r>
            <a:endParaRPr lang="ko-KR" altLang="en-US" sz="1200" dirty="0">
              <a:ea typeface="Noto Sans KR" panose="020B0500000000000000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E615BEE-F220-4647-9B3B-1256A5A2A049}"/>
              </a:ext>
            </a:extLst>
          </p:cNvPr>
          <p:cNvCxnSpPr>
            <a:cxnSpLocks/>
          </p:cNvCxnSpPr>
          <p:nvPr/>
        </p:nvCxnSpPr>
        <p:spPr>
          <a:xfrm>
            <a:off x="4401565" y="2985313"/>
            <a:ext cx="2323291" cy="460564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6DCF7FF-C3F9-4E79-AC8E-8251359763DB}"/>
              </a:ext>
            </a:extLst>
          </p:cNvPr>
          <p:cNvCxnSpPr>
            <a:cxnSpLocks/>
          </p:cNvCxnSpPr>
          <p:nvPr/>
        </p:nvCxnSpPr>
        <p:spPr>
          <a:xfrm flipV="1">
            <a:off x="4615285" y="3121970"/>
            <a:ext cx="2124194" cy="837647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6D429A4-FF95-40CB-AEB6-6C0380FA7091}"/>
              </a:ext>
            </a:extLst>
          </p:cNvPr>
          <p:cNvCxnSpPr>
            <a:cxnSpLocks/>
          </p:cNvCxnSpPr>
          <p:nvPr/>
        </p:nvCxnSpPr>
        <p:spPr>
          <a:xfrm>
            <a:off x="4443167" y="2015582"/>
            <a:ext cx="2209349" cy="1736159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FAAF06C-6D47-4D18-8C8B-6A37D9A3BDFC}"/>
              </a:ext>
            </a:extLst>
          </p:cNvPr>
          <p:cNvSpPr/>
          <p:nvPr/>
        </p:nvSpPr>
        <p:spPr>
          <a:xfrm rot="2196153">
            <a:off x="4049553" y="2583609"/>
            <a:ext cx="2920277" cy="40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C204EE9-EE4B-4AAD-A936-80F765378038}"/>
              </a:ext>
            </a:extLst>
          </p:cNvPr>
          <p:cNvSpPr/>
          <p:nvPr/>
        </p:nvSpPr>
        <p:spPr>
          <a:xfrm rot="707194">
            <a:off x="4332378" y="3013246"/>
            <a:ext cx="2450821" cy="40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731EC7-7EE1-42A1-9BAA-3C95CB9D948F}"/>
              </a:ext>
            </a:extLst>
          </p:cNvPr>
          <p:cNvSpPr/>
          <p:nvPr/>
        </p:nvSpPr>
        <p:spPr>
          <a:xfrm rot="20318465">
            <a:off x="4372666" y="3308893"/>
            <a:ext cx="2450821" cy="406493"/>
          </a:xfrm>
          <a:custGeom>
            <a:avLst/>
            <a:gdLst>
              <a:gd name="connsiteX0" fmla="*/ 0 w 2450821"/>
              <a:gd name="connsiteY0" fmla="*/ 0 h 406493"/>
              <a:gd name="connsiteX1" fmla="*/ 2450821 w 2450821"/>
              <a:gd name="connsiteY1" fmla="*/ 0 h 406493"/>
              <a:gd name="connsiteX2" fmla="*/ 2450821 w 2450821"/>
              <a:gd name="connsiteY2" fmla="*/ 406493 h 406493"/>
              <a:gd name="connsiteX3" fmla="*/ 0 w 2450821"/>
              <a:gd name="connsiteY3" fmla="*/ 406493 h 406493"/>
              <a:gd name="connsiteX4" fmla="*/ 0 w 2450821"/>
              <a:gd name="connsiteY4" fmla="*/ 0 h 406493"/>
              <a:gd name="connsiteX0" fmla="*/ 0 w 2450821"/>
              <a:gd name="connsiteY0" fmla="*/ 0 h 406493"/>
              <a:gd name="connsiteX1" fmla="*/ 2450821 w 2450821"/>
              <a:gd name="connsiteY1" fmla="*/ 0 h 406493"/>
              <a:gd name="connsiteX2" fmla="*/ 2450821 w 2450821"/>
              <a:gd name="connsiteY2" fmla="*/ 406493 h 406493"/>
              <a:gd name="connsiteX3" fmla="*/ 0 w 2450821"/>
              <a:gd name="connsiteY3" fmla="*/ 406493 h 406493"/>
              <a:gd name="connsiteX4" fmla="*/ 0 w 2450821"/>
              <a:gd name="connsiteY4" fmla="*/ 0 h 406493"/>
              <a:gd name="connsiteX0" fmla="*/ 0 w 2450821"/>
              <a:gd name="connsiteY0" fmla="*/ 0 h 406493"/>
              <a:gd name="connsiteX1" fmla="*/ 2450821 w 2450821"/>
              <a:gd name="connsiteY1" fmla="*/ 0 h 406493"/>
              <a:gd name="connsiteX2" fmla="*/ 2450821 w 2450821"/>
              <a:gd name="connsiteY2" fmla="*/ 406493 h 406493"/>
              <a:gd name="connsiteX3" fmla="*/ 0 w 2450821"/>
              <a:gd name="connsiteY3" fmla="*/ 406493 h 406493"/>
              <a:gd name="connsiteX4" fmla="*/ 0 w 2450821"/>
              <a:gd name="connsiteY4" fmla="*/ 0 h 406493"/>
              <a:gd name="connsiteX0" fmla="*/ 0 w 2450821"/>
              <a:gd name="connsiteY0" fmla="*/ 0 h 406493"/>
              <a:gd name="connsiteX1" fmla="*/ 2450821 w 2450821"/>
              <a:gd name="connsiteY1" fmla="*/ 0 h 406493"/>
              <a:gd name="connsiteX2" fmla="*/ 2450821 w 2450821"/>
              <a:gd name="connsiteY2" fmla="*/ 406493 h 406493"/>
              <a:gd name="connsiteX3" fmla="*/ 0 w 2450821"/>
              <a:gd name="connsiteY3" fmla="*/ 406493 h 406493"/>
              <a:gd name="connsiteX4" fmla="*/ 0 w 2450821"/>
              <a:gd name="connsiteY4" fmla="*/ 0 h 406493"/>
              <a:gd name="connsiteX0" fmla="*/ 0 w 2450821"/>
              <a:gd name="connsiteY0" fmla="*/ 0 h 406493"/>
              <a:gd name="connsiteX1" fmla="*/ 2450821 w 2450821"/>
              <a:gd name="connsiteY1" fmla="*/ 0 h 406493"/>
              <a:gd name="connsiteX2" fmla="*/ 2450821 w 2450821"/>
              <a:gd name="connsiteY2" fmla="*/ 406493 h 406493"/>
              <a:gd name="connsiteX3" fmla="*/ 0 w 2450821"/>
              <a:gd name="connsiteY3" fmla="*/ 406493 h 406493"/>
              <a:gd name="connsiteX4" fmla="*/ 0 w 2450821"/>
              <a:gd name="connsiteY4" fmla="*/ 0 h 406493"/>
              <a:gd name="connsiteX0" fmla="*/ 0 w 2450821"/>
              <a:gd name="connsiteY0" fmla="*/ 0 h 406493"/>
              <a:gd name="connsiteX1" fmla="*/ 2450821 w 2450821"/>
              <a:gd name="connsiteY1" fmla="*/ 0 h 406493"/>
              <a:gd name="connsiteX2" fmla="*/ 2450821 w 2450821"/>
              <a:gd name="connsiteY2" fmla="*/ 406493 h 406493"/>
              <a:gd name="connsiteX3" fmla="*/ 0 w 2450821"/>
              <a:gd name="connsiteY3" fmla="*/ 406493 h 406493"/>
              <a:gd name="connsiteX4" fmla="*/ 0 w 2450821"/>
              <a:gd name="connsiteY4" fmla="*/ 0 h 406493"/>
              <a:gd name="connsiteX0" fmla="*/ 0 w 2450821"/>
              <a:gd name="connsiteY0" fmla="*/ 0 h 406493"/>
              <a:gd name="connsiteX1" fmla="*/ 2450821 w 2450821"/>
              <a:gd name="connsiteY1" fmla="*/ 0 h 406493"/>
              <a:gd name="connsiteX2" fmla="*/ 2450821 w 2450821"/>
              <a:gd name="connsiteY2" fmla="*/ 406493 h 406493"/>
              <a:gd name="connsiteX3" fmla="*/ 0 w 2450821"/>
              <a:gd name="connsiteY3" fmla="*/ 406493 h 406493"/>
              <a:gd name="connsiteX4" fmla="*/ 0 w 2450821"/>
              <a:gd name="connsiteY4" fmla="*/ 0 h 406493"/>
              <a:gd name="connsiteX0" fmla="*/ 0 w 2450821"/>
              <a:gd name="connsiteY0" fmla="*/ 0 h 406493"/>
              <a:gd name="connsiteX1" fmla="*/ 2450821 w 2450821"/>
              <a:gd name="connsiteY1" fmla="*/ 0 h 406493"/>
              <a:gd name="connsiteX2" fmla="*/ 2450821 w 2450821"/>
              <a:gd name="connsiteY2" fmla="*/ 406493 h 406493"/>
              <a:gd name="connsiteX3" fmla="*/ 0 w 2450821"/>
              <a:gd name="connsiteY3" fmla="*/ 406493 h 406493"/>
              <a:gd name="connsiteX4" fmla="*/ 0 w 2450821"/>
              <a:gd name="connsiteY4" fmla="*/ 0 h 40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0821" h="406493">
                <a:moveTo>
                  <a:pt x="0" y="0"/>
                </a:moveTo>
                <a:cubicBezTo>
                  <a:pt x="1200913" y="512713"/>
                  <a:pt x="1633881" y="0"/>
                  <a:pt x="2450821" y="0"/>
                </a:cubicBezTo>
                <a:lnTo>
                  <a:pt x="2450821" y="406493"/>
                </a:lnTo>
                <a:lnTo>
                  <a:pt x="0" y="406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F9D4ED-9F31-4638-93AD-5DDC4AD8AB5A}"/>
              </a:ext>
            </a:extLst>
          </p:cNvPr>
          <p:cNvSpPr txBox="1"/>
          <p:nvPr/>
        </p:nvSpPr>
        <p:spPr>
          <a:xfrm>
            <a:off x="5219674" y="4079253"/>
            <a:ext cx="1825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b="1" dirty="0" err="1">
                <a:ea typeface="Noto Sans KR" panose="020B0500000000000000" pitchFamily="34" charset="-127"/>
                <a:cs typeface="Arial"/>
                <a:sym typeface="Arial"/>
              </a:rPr>
              <a:t>ReAI</a:t>
            </a:r>
            <a:br>
              <a:rPr lang="en-US" altLang="ko-KR" sz="1800" b="1" dirty="0">
                <a:ea typeface="Noto Sans KR" panose="020B0500000000000000" pitchFamily="34" charset="-127"/>
                <a:cs typeface="Arial"/>
                <a:sym typeface="Arial"/>
              </a:rPr>
            </a:br>
            <a:r>
              <a:rPr lang="en-US" altLang="ko-KR" b="1" dirty="0">
                <a:ea typeface="Noto Sans KR" panose="020B0500000000000000" pitchFamily="34" charset="-127"/>
                <a:cs typeface="Arial"/>
                <a:sym typeface="Arial"/>
              </a:rPr>
              <a:t>Recommend</a:t>
            </a:r>
            <a:br>
              <a:rPr lang="en-US" altLang="ko-KR" b="1" dirty="0">
                <a:ea typeface="Noto Sans KR" panose="020B0500000000000000" pitchFamily="34" charset="-127"/>
                <a:cs typeface="Arial"/>
                <a:sym typeface="Arial"/>
              </a:rPr>
            </a:br>
            <a:r>
              <a:rPr lang="en-US" altLang="ko-KR" b="1" dirty="0">
                <a:ea typeface="Noto Sans KR" panose="020B0500000000000000" pitchFamily="34" charset="-127"/>
                <a:cs typeface="Arial"/>
                <a:sym typeface="Arial"/>
              </a:rPr>
              <a:t>Model</a:t>
            </a:r>
            <a:endParaRPr lang="en-US" altLang="ko-KR" sz="1800" b="1" dirty="0">
              <a:ea typeface="Noto Sans KR" panose="020B0500000000000000" pitchFamily="34" charset="-127"/>
              <a:cs typeface="Arial"/>
              <a:sym typeface="Arial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A2605C1-4541-4D1F-9341-1FC8992B3E40}"/>
              </a:ext>
            </a:extLst>
          </p:cNvPr>
          <p:cNvSpPr/>
          <p:nvPr/>
        </p:nvSpPr>
        <p:spPr>
          <a:xfrm>
            <a:off x="8999392" y="5052314"/>
            <a:ext cx="2242799" cy="1523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a typeface="Noto Sans KR" panose="020B0500000000000000" pitchFamily="34" charset="-127"/>
              </a:rPr>
              <a:t>q</a:t>
            </a: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FA70BCE-8113-4789-9AFB-7E5C1879A8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38" b="93906" l="9961" r="89974">
                        <a14:foregroundMark x1="37695" y1="42604" x2="53971" y2="61563"/>
                        <a14:foregroundMark x1="50195" y1="27969" x2="29297" y2="44063"/>
                        <a14:foregroundMark x1="29297" y1="44063" x2="30143" y2="62396"/>
                        <a14:foregroundMark x1="30143" y1="62396" x2="49219" y2="68021"/>
                        <a14:foregroundMark x1="49219" y1="68021" x2="73047" y2="57344"/>
                        <a14:foregroundMark x1="73047" y1="57344" x2="74479" y2="40000"/>
                        <a14:foregroundMark x1="74479" y1="40000" x2="58854" y2="26250"/>
                        <a14:foregroundMark x1="58854" y1="26250" x2="53581" y2="24219"/>
                        <a14:foregroundMark x1="34570" y1="87969" x2="25911" y2="70990"/>
                        <a14:foregroundMark x1="25911" y1="70990" x2="27669" y2="42188"/>
                        <a14:foregroundMark x1="27669" y1="42188" x2="35352" y2="28333"/>
                        <a14:foregroundMark x1="35352" y1="28333" x2="51628" y2="20625"/>
                        <a14:foregroundMark x1="51628" y1="20625" x2="66667" y2="30781"/>
                        <a14:foregroundMark x1="66667" y1="30781" x2="67969" y2="46354"/>
                        <a14:foregroundMark x1="67969" y1="46354" x2="60677" y2="73125"/>
                        <a14:foregroundMark x1="71224" y1="21302" x2="75781" y2="63021"/>
                        <a14:foregroundMark x1="75781" y1="63021" x2="67839" y2="78854"/>
                        <a14:foregroundMark x1="67839" y1="78854" x2="57357" y2="82604"/>
                        <a14:foregroundMark x1="80339" y1="51146" x2="73503" y2="69688"/>
                        <a14:foregroundMark x1="73503" y1="69688" x2="57682" y2="78333"/>
                        <a14:foregroundMark x1="57682" y1="78333" x2="19987" y2="81927"/>
                        <a14:foregroundMark x1="19987" y1="81927" x2="35742" y2="90833"/>
                        <a14:foregroundMark x1="35742" y1="90833" x2="54557" y2="90313"/>
                        <a14:foregroundMark x1="54557" y1="90313" x2="77474" y2="90313"/>
                        <a14:foregroundMark x1="80143" y1="92292" x2="23177" y2="89792"/>
                        <a14:foregroundMark x1="48177" y1="14688" x2="48177" y2="24010"/>
                        <a14:foregroundMark x1="50195" y1="15781" x2="37891" y2="22760"/>
                        <a14:foregroundMark x1="46484" y1="9844" x2="52539" y2="11719"/>
                        <a14:foregroundMark x1="53125" y1="5938" x2="45052" y2="8438"/>
                        <a14:foregroundMark x1="46354" y1="10677" x2="44076" y2="17240"/>
                        <a14:foregroundMark x1="41211" y1="16875" x2="22852" y2="22344"/>
                        <a14:foregroundMark x1="22852" y1="22344" x2="18620" y2="40469"/>
                        <a14:foregroundMark x1="86458" y1="92865" x2="85612" y2="93906"/>
                        <a14:backgroundMark x1="89193" y1="75208" x2="89193" y2="70052"/>
                        <a14:backgroundMark x1="87956" y1="75208" x2="87956" y2="75208"/>
                        <a14:backgroundMark x1="87695" y1="50417" x2="87630" y2="5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87" y="965573"/>
            <a:ext cx="3191040" cy="4960608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165952" y="2264833"/>
            <a:ext cx="2241326" cy="10780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050" dirty="0">
                <a:solidFill>
                  <a:schemeClr val="tx1"/>
                </a:solidFill>
                <a:ea typeface="Noto Sans KR" panose="020B0500000000000000" pitchFamily="34" charset="-127"/>
              </a:rPr>
              <a:t>어렸을 적부터 계획적인 삶을 살아온 저의 장점 중 하나는 이러한 계획성을 통해 계획적으로 생활하는 것이라 생각합니다</a:t>
            </a:r>
            <a:r>
              <a:rPr lang="en-US" altLang="ko-KR" sz="1050" dirty="0">
                <a:solidFill>
                  <a:schemeClr val="tx1"/>
                </a:solidFill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37" name="모서리가 둥근 직사각형 27">
            <a:extLst>
              <a:ext uri="{FF2B5EF4-FFF2-40B4-BE49-F238E27FC236}">
                <a16:creationId xmlns:a16="http://schemas.microsoft.com/office/drawing/2014/main" id="{F35B75BF-8D6A-4D3C-8A2B-5B1EB32EBD4D}"/>
              </a:ext>
            </a:extLst>
          </p:cNvPr>
          <p:cNvSpPr/>
          <p:nvPr/>
        </p:nvSpPr>
        <p:spPr>
          <a:xfrm>
            <a:off x="8164503" y="3310090"/>
            <a:ext cx="2242800" cy="10780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dirty="0">
                <a:solidFill>
                  <a:schemeClr val="tx1"/>
                </a:solidFill>
                <a:ea typeface="Noto Sans KR" panose="020B0500000000000000" pitchFamily="34" charset="-127"/>
              </a:rPr>
              <a:t>저는 이러한 계획성 있는 삶을 통해</a:t>
            </a:r>
            <a:r>
              <a:rPr lang="en-US" altLang="ko-KR" sz="1100" dirty="0">
                <a:solidFill>
                  <a:schemeClr val="tx1"/>
                </a:solidFill>
                <a:ea typeface="Noto Sans KR" panose="020B0500000000000000" pitchFamily="34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ea typeface="Noto Sans KR" panose="020B0500000000000000" pitchFamily="34" charset="-127"/>
              </a:rPr>
              <a:t>제가 계획한 만큼 이루어질 수 있게 해주는 사람입니다</a:t>
            </a:r>
            <a:r>
              <a:rPr lang="en-US" altLang="ko-KR" sz="1100" dirty="0">
                <a:solidFill>
                  <a:schemeClr val="tx1"/>
                </a:solidFill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39" name="모서리가 둥근 직사각형 27">
            <a:extLst>
              <a:ext uri="{FF2B5EF4-FFF2-40B4-BE49-F238E27FC236}">
                <a16:creationId xmlns:a16="http://schemas.microsoft.com/office/drawing/2014/main" id="{4BE8817A-4235-4D48-BA75-27FDD8D76F38}"/>
              </a:ext>
            </a:extLst>
          </p:cNvPr>
          <p:cNvSpPr/>
          <p:nvPr/>
        </p:nvSpPr>
        <p:spPr>
          <a:xfrm>
            <a:off x="8164503" y="4390077"/>
            <a:ext cx="2242800" cy="10780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dirty="0">
                <a:solidFill>
                  <a:schemeClr val="tx1"/>
                </a:solidFill>
                <a:ea typeface="Noto Sans KR" panose="020B0500000000000000" pitchFamily="34" charset="-127"/>
              </a:rPr>
              <a:t>저는 계획을 세우기 위해서 가장 먼저 실천하여야 할 것은 무엇이라도 실천한 경험이 있습니다</a:t>
            </a:r>
            <a:r>
              <a:rPr lang="en-US" altLang="ko-KR" sz="1100" dirty="0">
                <a:solidFill>
                  <a:schemeClr val="tx1"/>
                </a:solidFill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B9F769-F651-4C4A-B518-4D1F99DA49D9}"/>
              </a:ext>
            </a:extLst>
          </p:cNvPr>
          <p:cNvSpPr/>
          <p:nvPr/>
        </p:nvSpPr>
        <p:spPr>
          <a:xfrm>
            <a:off x="-36657" y="3255231"/>
            <a:ext cx="273119" cy="57184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0BC33C-C194-4FB4-B659-40451C95F6B9}"/>
              </a:ext>
            </a:extLst>
          </p:cNvPr>
          <p:cNvGrpSpPr/>
          <p:nvPr/>
        </p:nvGrpSpPr>
        <p:grpSpPr>
          <a:xfrm>
            <a:off x="5455460" y="2633685"/>
            <a:ext cx="1357200" cy="1357200"/>
            <a:chOff x="5741055" y="3289300"/>
            <a:chExt cx="2137214" cy="2137214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48CEC5E-03F1-47AF-BD53-DC2F311ACE0F}"/>
                </a:ext>
              </a:extLst>
            </p:cNvPr>
            <p:cNvSpPr/>
            <p:nvPr/>
          </p:nvSpPr>
          <p:spPr>
            <a:xfrm>
              <a:off x="5741055" y="3289300"/>
              <a:ext cx="2137214" cy="213721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6E727A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8E60F61-E4DE-41A0-9755-5518D148A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35"/>
            <a:stretch/>
          </p:blipFill>
          <p:spPr>
            <a:xfrm>
              <a:off x="6025118" y="3705383"/>
              <a:ext cx="1465942" cy="1263124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D46CF-2FCA-4C43-ADAE-8FE72DB6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1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5056 -0.0046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0.00278 L 0.30391 0.11597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70" y="564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28803 -0.20208 " pathEditMode="relative" rAng="0" ptsTypes="AA">
                                      <p:cBhvr>
                                        <p:cTn id="11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1" y="-10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30638 0.39722 " pathEditMode="relative" rAng="0" ptsTypes="AA">
                                      <p:cBhvr>
                                        <p:cTn id="13" dur="7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7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479698-4D0D-4BB1-9C95-10757847AE0D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D94F972-FEEB-43AB-BE4E-E1AA31171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E303CB-9A83-44DB-B23F-F4720FA8BCAB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문장 추천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EB059DD-D39E-4230-97FB-4E0024949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0507FF-C66B-42EE-90D8-2C00876C9C10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9" name="Group 118">
            <a:extLst>
              <a:ext uri="{FF2B5EF4-FFF2-40B4-BE49-F238E27FC236}">
                <a16:creationId xmlns:a16="http://schemas.microsoft.com/office/drawing/2014/main" id="{8BD54C2D-585D-40E3-A594-BC45F620234B}"/>
              </a:ext>
            </a:extLst>
          </p:cNvPr>
          <p:cNvGrpSpPr/>
          <p:nvPr/>
        </p:nvGrpSpPr>
        <p:grpSpPr>
          <a:xfrm>
            <a:off x="1236000" y="1833181"/>
            <a:ext cx="629944" cy="666913"/>
            <a:chOff x="1994399" y="2158871"/>
            <a:chExt cx="589804" cy="728170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91C19BFE-E5C0-4060-B5DF-462527A1B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158871"/>
              <a:ext cx="459824" cy="728170"/>
            </a:xfrm>
            <a:custGeom>
              <a:avLst/>
              <a:gdLst>
                <a:gd name="T0" fmla="*/ 139 w 139"/>
                <a:gd name="T1" fmla="*/ 218 h 218"/>
                <a:gd name="T2" fmla="*/ 139 w 139"/>
                <a:gd name="T3" fmla="*/ 0 h 218"/>
                <a:gd name="T4" fmla="*/ 109 w 139"/>
                <a:gd name="T5" fmla="*/ 0 h 218"/>
                <a:gd name="T6" fmla="*/ 0 w 139"/>
                <a:gd name="T7" fmla="*/ 109 h 218"/>
                <a:gd name="T8" fmla="*/ 0 w 139"/>
                <a:gd name="T9" fmla="*/ 109 h 218"/>
                <a:gd name="T10" fmla="*/ 109 w 139"/>
                <a:gd name="T11" fmla="*/ 218 h 218"/>
                <a:gd name="T12" fmla="*/ 139 w 139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18">
                  <a:moveTo>
                    <a:pt x="139" y="21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lnTo>
                    <a:pt x="139" y="2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DF9BA25E-30B5-4D68-989B-2C77ACFF3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884" y="2158871"/>
              <a:ext cx="166319" cy="72817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DC0C7CBB-F0BB-45A8-BE07-0D500E75F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523655"/>
              <a:ext cx="585611" cy="363386"/>
            </a:xfrm>
            <a:custGeom>
              <a:avLst/>
              <a:gdLst>
                <a:gd name="T0" fmla="*/ 0 w 177"/>
                <a:gd name="T1" fmla="*/ 0 h 109"/>
                <a:gd name="T2" fmla="*/ 177 w 177"/>
                <a:gd name="T3" fmla="*/ 0 h 109"/>
                <a:gd name="T4" fmla="*/ 177 w 177"/>
                <a:gd name="T5" fmla="*/ 109 h 109"/>
                <a:gd name="T6" fmla="*/ 139 w 177"/>
                <a:gd name="T7" fmla="*/ 109 h 109"/>
                <a:gd name="T8" fmla="*/ 128 w 177"/>
                <a:gd name="T9" fmla="*/ 109 h 109"/>
                <a:gd name="T10" fmla="*/ 109 w 177"/>
                <a:gd name="T11" fmla="*/ 109 h 109"/>
                <a:gd name="T12" fmla="*/ 0 w 17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09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49" y="10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34">
            <a:extLst>
              <a:ext uri="{FF2B5EF4-FFF2-40B4-BE49-F238E27FC236}">
                <a16:creationId xmlns:a16="http://schemas.microsoft.com/office/drawing/2014/main" id="{8EA5F1C9-4958-4875-9C24-51B0883174AF}"/>
              </a:ext>
            </a:extLst>
          </p:cNvPr>
          <p:cNvGrpSpPr/>
          <p:nvPr/>
        </p:nvGrpSpPr>
        <p:grpSpPr>
          <a:xfrm>
            <a:off x="8449297" y="1833181"/>
            <a:ext cx="1805734" cy="666913"/>
            <a:chOff x="6060077" y="4285619"/>
            <a:chExt cx="383137" cy="532444"/>
          </a:xfrm>
        </p:grpSpPr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84F2A899-49B7-4434-B347-77EEA39A7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285619"/>
              <a:ext cx="383137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4E6A76EB-7632-4E20-A88E-B585FA33B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6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137">
            <a:extLst>
              <a:ext uri="{FF2B5EF4-FFF2-40B4-BE49-F238E27FC236}">
                <a16:creationId xmlns:a16="http://schemas.microsoft.com/office/drawing/2014/main" id="{21D4BFFF-5BD8-48C5-8185-FED5A12F6A94}"/>
              </a:ext>
            </a:extLst>
          </p:cNvPr>
          <p:cNvGrpSpPr/>
          <p:nvPr/>
        </p:nvGrpSpPr>
        <p:grpSpPr>
          <a:xfrm>
            <a:off x="10249231" y="1833181"/>
            <a:ext cx="706769" cy="666913"/>
            <a:chOff x="7739063" y="3990975"/>
            <a:chExt cx="414338" cy="827088"/>
          </a:xfrm>
        </p:grpSpPr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FBFD37B-D400-4C5E-9238-194C11A81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 dirty="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9BF1948D-7B72-43ED-8572-C20DB149B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23660AF0-CFEC-49CA-8E79-CD2EE10B3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122">
            <a:extLst>
              <a:ext uri="{FF2B5EF4-FFF2-40B4-BE49-F238E27FC236}">
                <a16:creationId xmlns:a16="http://schemas.microsoft.com/office/drawing/2014/main" id="{B38A1F0A-7169-4E11-AE12-B2840D9C9797}"/>
              </a:ext>
            </a:extLst>
          </p:cNvPr>
          <p:cNvGrpSpPr/>
          <p:nvPr/>
        </p:nvGrpSpPr>
        <p:grpSpPr>
          <a:xfrm>
            <a:off x="1870290" y="1833181"/>
            <a:ext cx="3315053" cy="666913"/>
            <a:chOff x="4530194" y="4285619"/>
            <a:chExt cx="382215" cy="532444"/>
          </a:xfrm>
        </p:grpSpPr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C4AD4F5A-1D93-4B34-A137-FE5F13F1F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285619"/>
              <a:ext cx="382215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5DB7D72F-D170-44F6-A568-A32E9C042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125">
            <a:extLst>
              <a:ext uri="{FF2B5EF4-FFF2-40B4-BE49-F238E27FC236}">
                <a16:creationId xmlns:a16="http://schemas.microsoft.com/office/drawing/2014/main" id="{853A796B-B504-4AC9-892B-9B512DE017CA}"/>
              </a:ext>
            </a:extLst>
          </p:cNvPr>
          <p:cNvGrpSpPr/>
          <p:nvPr/>
        </p:nvGrpSpPr>
        <p:grpSpPr>
          <a:xfrm>
            <a:off x="5217215" y="1833181"/>
            <a:ext cx="3181030" cy="666913"/>
            <a:chOff x="4912409" y="4285619"/>
            <a:chExt cx="389960" cy="532444"/>
          </a:xfrm>
        </p:grpSpPr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685BFF34-D434-4C35-A1A3-C1422B9B9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006" y="4285619"/>
              <a:ext cx="388363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altLang="ko-KR" sz="1050" dirty="0">
                <a:ea typeface="Noto Sans KR" panose="020B0500000000000000" pitchFamily="34" charset="-127"/>
              </a:endParaRPr>
            </a:p>
          </p:txBody>
        </p:sp>
        <p:sp>
          <p:nvSpPr>
            <p:cNvPr id="45" name="Rectangle 11">
              <a:extLst>
                <a:ext uri="{FF2B5EF4-FFF2-40B4-BE49-F238E27FC236}">
                  <a16:creationId xmlns:a16="http://schemas.microsoft.com/office/drawing/2014/main" id="{DC2E8079-8504-42A3-915E-5A3E1AD67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Group 122">
            <a:extLst>
              <a:ext uri="{FF2B5EF4-FFF2-40B4-BE49-F238E27FC236}">
                <a16:creationId xmlns:a16="http://schemas.microsoft.com/office/drawing/2014/main" id="{5993FB08-9C86-4698-99A9-583DA8C6F886}"/>
              </a:ext>
            </a:extLst>
          </p:cNvPr>
          <p:cNvGrpSpPr/>
          <p:nvPr/>
        </p:nvGrpSpPr>
        <p:grpSpPr>
          <a:xfrm>
            <a:off x="1869525" y="1833181"/>
            <a:ext cx="8375356" cy="666913"/>
            <a:chOff x="4530194" y="4285619"/>
            <a:chExt cx="382215" cy="532444"/>
          </a:xfrm>
        </p:grpSpPr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C5B77495-2748-4758-9463-6E9839467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285619"/>
              <a:ext cx="382215" cy="5324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91929543-FD77-47B9-A54E-74FEAEEB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4FB377-7E37-4212-9618-6E4BE463648B}"/>
              </a:ext>
            </a:extLst>
          </p:cNvPr>
          <p:cNvGrpSpPr/>
          <p:nvPr/>
        </p:nvGrpSpPr>
        <p:grpSpPr>
          <a:xfrm>
            <a:off x="2459209" y="2500094"/>
            <a:ext cx="2137214" cy="3423030"/>
            <a:chOff x="2459209" y="2500094"/>
            <a:chExt cx="2137214" cy="342303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1D2493-B2DE-4222-BE61-72E41163AC19}"/>
                </a:ext>
              </a:extLst>
            </p:cNvPr>
            <p:cNvSpPr/>
            <p:nvPr/>
          </p:nvSpPr>
          <p:spPr>
            <a:xfrm>
              <a:off x="2459209" y="3289300"/>
              <a:ext cx="2137214" cy="213721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AEF4554-18BE-4C2F-9EC6-F162DC026B67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3527817" y="2500094"/>
              <a:ext cx="0" cy="651897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8F701F-B428-4FA5-A628-9667E20398D7}"/>
                </a:ext>
              </a:extLst>
            </p:cNvPr>
            <p:cNvSpPr txBox="1"/>
            <p:nvPr/>
          </p:nvSpPr>
          <p:spPr>
            <a:xfrm>
              <a:off x="2924406" y="5553792"/>
              <a:ext cx="1206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1800" b="1" dirty="0">
                  <a:ea typeface="Noto Sans KR" panose="020B0500000000000000" pitchFamily="34" charset="-127"/>
                  <a:cs typeface="Arial"/>
                  <a:sym typeface="Arial"/>
                </a:rPr>
                <a:t>KoGPT2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6E9CAF-42E1-4B57-8B35-A681434B257B}"/>
              </a:ext>
            </a:extLst>
          </p:cNvPr>
          <p:cNvGrpSpPr/>
          <p:nvPr/>
        </p:nvGrpSpPr>
        <p:grpSpPr>
          <a:xfrm>
            <a:off x="5741055" y="3289300"/>
            <a:ext cx="2137214" cy="2137214"/>
            <a:chOff x="5741055" y="3289300"/>
            <a:chExt cx="2137214" cy="213721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EB8BABF-92C1-4FD0-B338-CBAFE1D7A063}"/>
                </a:ext>
              </a:extLst>
            </p:cNvPr>
            <p:cNvSpPr/>
            <p:nvPr/>
          </p:nvSpPr>
          <p:spPr>
            <a:xfrm>
              <a:off x="5741055" y="3289300"/>
              <a:ext cx="2137214" cy="213721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6E727A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F22CEB0-0FEE-4FA7-BD3B-6B9BD954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35"/>
            <a:stretch/>
          </p:blipFill>
          <p:spPr>
            <a:xfrm>
              <a:off x="6025118" y="3705383"/>
              <a:ext cx="1465942" cy="126312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7216BE-0F0E-41F4-815F-3AD8FBA1678C}"/>
              </a:ext>
            </a:extLst>
          </p:cNvPr>
          <p:cNvGrpSpPr/>
          <p:nvPr/>
        </p:nvGrpSpPr>
        <p:grpSpPr>
          <a:xfrm>
            <a:off x="5712520" y="2500094"/>
            <a:ext cx="2204256" cy="3423030"/>
            <a:chOff x="5712520" y="2500094"/>
            <a:chExt cx="2204256" cy="342303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A353973-A324-48DE-BA49-A6896CE98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9662" y="2500094"/>
              <a:ext cx="0" cy="651897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74ED32-5A06-4D5F-B099-F450225B9678}"/>
                </a:ext>
              </a:extLst>
            </p:cNvPr>
            <p:cNvSpPr txBox="1"/>
            <p:nvPr/>
          </p:nvSpPr>
          <p:spPr>
            <a:xfrm>
              <a:off x="5712520" y="5553792"/>
              <a:ext cx="2204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1800" b="1" dirty="0" err="1">
                  <a:ea typeface="Noto Sans KR" panose="020B0500000000000000" pitchFamily="34" charset="-127"/>
                  <a:cs typeface="Arial"/>
                  <a:sym typeface="Arial"/>
                </a:rPr>
                <a:t>ReAI</a:t>
              </a:r>
              <a:r>
                <a:rPr lang="en-US" altLang="ko-KR" b="1" dirty="0" err="1">
                  <a:ea typeface="Noto Sans KR" panose="020B0500000000000000" pitchFamily="34" charset="-127"/>
                  <a:cs typeface="Arial"/>
                  <a:sym typeface="Arial"/>
                </a:rPr>
                <a:t>Recommend</a:t>
              </a:r>
              <a:endParaRPr lang="en-US" altLang="ko-KR" sz="1800" b="1" dirty="0">
                <a:ea typeface="Noto Sans KR" panose="020B0500000000000000" pitchFamily="34" charset="-127"/>
                <a:cs typeface="Arial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33D2DA-5B2C-438B-974C-B20FD4AFF046}"/>
              </a:ext>
            </a:extLst>
          </p:cNvPr>
          <p:cNvGrpSpPr/>
          <p:nvPr/>
        </p:nvGrpSpPr>
        <p:grpSpPr>
          <a:xfrm>
            <a:off x="8162332" y="2803964"/>
            <a:ext cx="2540485" cy="3164691"/>
            <a:chOff x="8468193" y="2803964"/>
            <a:chExt cx="2540485" cy="3164691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C8E10DC-FAAD-4269-8873-004C2445C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938" b="93906" l="9961" r="89974">
                          <a14:foregroundMark x1="37695" y1="42604" x2="53971" y2="61563"/>
                          <a14:foregroundMark x1="50195" y1="27969" x2="29297" y2="44063"/>
                          <a14:foregroundMark x1="29297" y1="44063" x2="30143" y2="62396"/>
                          <a14:foregroundMark x1="30143" y1="62396" x2="49219" y2="68021"/>
                          <a14:foregroundMark x1="49219" y1="68021" x2="73047" y2="57344"/>
                          <a14:foregroundMark x1="73047" y1="57344" x2="74479" y2="40000"/>
                          <a14:foregroundMark x1="74479" y1="40000" x2="58854" y2="26250"/>
                          <a14:foregroundMark x1="58854" y1="26250" x2="53581" y2="24219"/>
                          <a14:foregroundMark x1="34570" y1="87969" x2="25911" y2="70990"/>
                          <a14:foregroundMark x1="25911" y1="70990" x2="27669" y2="42188"/>
                          <a14:foregroundMark x1="27669" y1="42188" x2="35352" y2="28333"/>
                          <a14:foregroundMark x1="35352" y1="28333" x2="51628" y2="20625"/>
                          <a14:foregroundMark x1="51628" y1="20625" x2="66667" y2="30781"/>
                          <a14:foregroundMark x1="66667" y1="30781" x2="67969" y2="46354"/>
                          <a14:foregroundMark x1="67969" y1="46354" x2="60677" y2="73125"/>
                          <a14:foregroundMark x1="71224" y1="21302" x2="75781" y2="63021"/>
                          <a14:foregroundMark x1="75781" y1="63021" x2="67839" y2="78854"/>
                          <a14:foregroundMark x1="67839" y1="78854" x2="57357" y2="82604"/>
                          <a14:foregroundMark x1="80339" y1="51146" x2="73503" y2="69688"/>
                          <a14:foregroundMark x1="73503" y1="69688" x2="57682" y2="78333"/>
                          <a14:foregroundMark x1="57682" y1="78333" x2="19987" y2="81927"/>
                          <a14:foregroundMark x1="19987" y1="81927" x2="35742" y2="90833"/>
                          <a14:foregroundMark x1="35742" y1="90833" x2="54557" y2="90313"/>
                          <a14:foregroundMark x1="54557" y1="90313" x2="77474" y2="90313"/>
                          <a14:foregroundMark x1="80143" y1="92292" x2="23177" y2="89792"/>
                          <a14:foregroundMark x1="48177" y1="14688" x2="48177" y2="24010"/>
                          <a14:foregroundMark x1="50195" y1="15781" x2="37891" y2="22760"/>
                          <a14:foregroundMark x1="46484" y1="9844" x2="52539" y2="11719"/>
                          <a14:foregroundMark x1="53125" y1="5938" x2="45052" y2="8438"/>
                          <a14:foregroundMark x1="46354" y1="10677" x2="44076" y2="17240"/>
                          <a14:foregroundMark x1="41211" y1="16875" x2="22852" y2="22344"/>
                          <a14:foregroundMark x1="22852" y1="22344" x2="18620" y2="40469"/>
                          <a14:foregroundMark x1="86458" y1="92865" x2="85612" y2="93906"/>
                          <a14:backgroundMark x1="89193" y1="75208" x2="89193" y2="70052"/>
                          <a14:backgroundMark x1="87956" y1="75208" x2="87956" y2="75208"/>
                          <a14:backgroundMark x1="87695" y1="50417" x2="87630" y2="52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193" y="2803964"/>
              <a:ext cx="2540485" cy="2726390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DB777B0-C40B-43D0-BA57-B7BFECDBF65C}"/>
                </a:ext>
              </a:extLst>
            </p:cNvPr>
            <p:cNvSpPr txBox="1"/>
            <p:nvPr/>
          </p:nvSpPr>
          <p:spPr>
            <a:xfrm>
              <a:off x="8636307" y="5322324"/>
              <a:ext cx="2204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b="1" dirty="0">
                  <a:ea typeface="Noto Sans KR" panose="020B0500000000000000" pitchFamily="34" charset="-127"/>
                  <a:cs typeface="Arial"/>
                  <a:sym typeface="Arial"/>
                </a:rPr>
                <a:t>Sentence</a:t>
              </a:r>
              <a:br>
                <a:rPr lang="en-US" altLang="ko-KR" b="1" dirty="0">
                  <a:ea typeface="Noto Sans KR" panose="020B0500000000000000" pitchFamily="34" charset="-127"/>
                  <a:cs typeface="Arial"/>
                  <a:sym typeface="Arial"/>
                </a:rPr>
              </a:br>
              <a:r>
                <a:rPr lang="en-US" altLang="ko-KR" b="1" dirty="0">
                  <a:ea typeface="Noto Sans KR" panose="020B0500000000000000" pitchFamily="34" charset="-127"/>
                  <a:cs typeface="Arial"/>
                  <a:sym typeface="Arial"/>
                </a:rPr>
                <a:t>Recommend</a:t>
              </a:r>
              <a:endParaRPr lang="en-US" altLang="ko-KR" sz="1800" b="1" dirty="0">
                <a:ea typeface="Noto Sans KR" panose="020B0500000000000000" pitchFamily="34" charset="-127"/>
                <a:cs typeface="Arial"/>
                <a:sym typeface="Arial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73DA416-0478-4DFE-B027-3BF2AA00C2D2}"/>
              </a:ext>
            </a:extLst>
          </p:cNvPr>
          <p:cNvSpPr txBox="1"/>
          <p:nvPr/>
        </p:nvSpPr>
        <p:spPr>
          <a:xfrm>
            <a:off x="2636531" y="1957626"/>
            <a:ext cx="179253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Noto Sans KR" panose="020B0500000000000000" pitchFamily="34" charset="-127"/>
              </a:rPr>
              <a:t>Pre-Training</a:t>
            </a:r>
            <a:endParaRPr kumimoji="0" lang="id-ID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" panose="020B0500000000000000" pitchFamily="34" charset="-127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BD3715-085D-4A35-B6F0-7DC56B3EC691}"/>
              </a:ext>
            </a:extLst>
          </p:cNvPr>
          <p:cNvSpPr txBox="1"/>
          <p:nvPr/>
        </p:nvSpPr>
        <p:spPr>
          <a:xfrm>
            <a:off x="5913396" y="1951557"/>
            <a:ext cx="179253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2000" b="1" dirty="0">
                <a:ea typeface="Noto Sans KR" panose="020B0500000000000000" pitchFamily="34" charset="-127"/>
              </a:rPr>
              <a:t>Fine-Tuning</a:t>
            </a:r>
            <a:endParaRPr kumimoji="0" lang="id-ID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" panose="020B0500000000000000" pitchFamily="34" charset="-127"/>
              <a:sym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B31B70-81F0-42B1-8CAB-854CEF7CB853}"/>
              </a:ext>
            </a:extLst>
          </p:cNvPr>
          <p:cNvSpPr txBox="1"/>
          <p:nvPr/>
        </p:nvSpPr>
        <p:spPr>
          <a:xfrm>
            <a:off x="8455844" y="1958300"/>
            <a:ext cx="179253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ea typeface="Noto Sans KR" panose="020B0500000000000000" pitchFamily="34" charset="-127"/>
                <a:sym typeface="Arial" panose="020B0604020202020204" pitchFamily="34" charset="0"/>
              </a:rPr>
              <a:t>Recommend</a:t>
            </a:r>
            <a:endParaRPr kumimoji="0" lang="id-ID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oto Sans KR" panose="020B0500000000000000" pitchFamily="34" charset="-127"/>
              <a:sym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6999BF0-CAAD-4132-A034-7B288945CEB9}"/>
              </a:ext>
            </a:extLst>
          </p:cNvPr>
          <p:cNvSpPr txBox="1"/>
          <p:nvPr/>
        </p:nvSpPr>
        <p:spPr>
          <a:xfrm>
            <a:off x="8602883" y="3588032"/>
            <a:ext cx="17404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ea typeface="Noto Sans KR" panose="020B0500000000000000" pitchFamily="34" charset="-127"/>
            </a:endParaRPr>
          </a:p>
          <a:p>
            <a:r>
              <a:rPr lang="ko-KR" altLang="en-US" sz="1100" dirty="0">
                <a:ea typeface="Noto Sans KR" panose="020B0500000000000000" pitchFamily="34" charset="-127"/>
              </a:rPr>
              <a:t>삶을 추구해 왔습니다.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58CD8F-3DF4-49E5-BCC8-9A8C6B85ED51}"/>
              </a:ext>
            </a:extLst>
          </p:cNvPr>
          <p:cNvSpPr txBox="1"/>
          <p:nvPr/>
        </p:nvSpPr>
        <p:spPr>
          <a:xfrm>
            <a:off x="8602883" y="3588032"/>
            <a:ext cx="17404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r>
              <a:rPr lang="ko-KR" altLang="en-US" sz="1100" dirty="0">
                <a:ea typeface="Noto Sans KR" panose="020B0500000000000000" pitchFamily="34" charset="-127"/>
              </a:rPr>
              <a:t>특히, 어릴 적부터 계획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A575AC-0CEB-4AF4-ACF9-D2A9A4FC682E}"/>
              </a:ext>
            </a:extLst>
          </p:cNvPr>
          <p:cNvSpPr txBox="1"/>
          <p:nvPr/>
        </p:nvSpPr>
        <p:spPr>
          <a:xfrm>
            <a:off x="8602883" y="3588032"/>
            <a:ext cx="17404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r>
              <a:rPr lang="ko-KR" altLang="en-US" sz="1100" dirty="0">
                <a:ea typeface="Noto Sans KR" panose="020B0500000000000000" pitchFamily="34" charset="-127"/>
              </a:rPr>
              <a:t>성이 강하기로 유명했기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8454827-34CD-4C0B-BA4A-A5C8A4E8E230}"/>
              </a:ext>
            </a:extLst>
          </p:cNvPr>
          <p:cNvSpPr txBox="1"/>
          <p:nvPr/>
        </p:nvSpPr>
        <p:spPr>
          <a:xfrm>
            <a:off x="8602883" y="3588032"/>
            <a:ext cx="174045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r>
              <a:rPr lang="ko-KR" altLang="en-US" sz="1100" dirty="0">
                <a:ea typeface="Noto Sans KR" panose="020B0500000000000000" pitchFamily="34" charset="-127"/>
              </a:rPr>
              <a:t>때문에 계획적이고 실천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A1D959-CD4A-4028-92E3-B46A3F7B8707}"/>
              </a:ext>
            </a:extLst>
          </p:cNvPr>
          <p:cNvSpPr txBox="1"/>
          <p:nvPr/>
        </p:nvSpPr>
        <p:spPr>
          <a:xfrm>
            <a:off x="8602883" y="3588032"/>
            <a:ext cx="17404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r>
              <a:rPr lang="ko-KR" altLang="en-US" sz="1100" dirty="0">
                <a:ea typeface="Noto Sans KR" panose="020B0500000000000000" pitchFamily="34" charset="-127"/>
              </a:rPr>
              <a:t>적인 삶을 살고 있는 것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CDC31E-D527-4729-B870-173F5661095D}"/>
              </a:ext>
            </a:extLst>
          </p:cNvPr>
          <p:cNvSpPr txBox="1"/>
          <p:nvPr/>
        </p:nvSpPr>
        <p:spPr>
          <a:xfrm>
            <a:off x="8602883" y="3588032"/>
            <a:ext cx="174045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r>
              <a:rPr lang="ko-KR" altLang="en-US" sz="1100" dirty="0">
                <a:ea typeface="Noto Sans KR" panose="020B0500000000000000" pitchFamily="34" charset="-127"/>
              </a:rPr>
              <a:t>이 저의 가장 큰 장점이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3370252-07B1-4887-80E1-A8F6EE88D135}"/>
              </a:ext>
            </a:extLst>
          </p:cNvPr>
          <p:cNvSpPr txBox="1"/>
          <p:nvPr/>
        </p:nvSpPr>
        <p:spPr>
          <a:xfrm>
            <a:off x="8602883" y="3588032"/>
            <a:ext cx="17404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r>
              <a:rPr lang="ko-KR" altLang="en-US" sz="1100" dirty="0">
                <a:ea typeface="Noto Sans KR" panose="020B0500000000000000" pitchFamily="34" charset="-127"/>
              </a:rPr>
              <a:t>자 경쟁력이라고 </a:t>
            </a:r>
            <a:r>
              <a:rPr lang="ko-KR" altLang="en-US" sz="1100" dirty="0" err="1">
                <a:ea typeface="Noto Sans KR" panose="020B0500000000000000" pitchFamily="34" charset="-127"/>
              </a:rPr>
              <a:t>생각합</a:t>
            </a:r>
            <a:endParaRPr lang="ko-KR" altLang="en-US" sz="1100" dirty="0">
              <a:ea typeface="Noto Sans KR" panose="020B0500000000000000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07280DA-14E8-4FAD-9A5E-33B3D27BD61F}"/>
              </a:ext>
            </a:extLst>
          </p:cNvPr>
          <p:cNvSpPr txBox="1"/>
          <p:nvPr/>
        </p:nvSpPr>
        <p:spPr>
          <a:xfrm>
            <a:off x="8602883" y="3588032"/>
            <a:ext cx="174045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endParaRPr lang="en-US" altLang="ko-KR" sz="1100" dirty="0">
              <a:ea typeface="Noto Sans KR" panose="020B0500000000000000" pitchFamily="34" charset="-127"/>
            </a:endParaRPr>
          </a:p>
          <a:p>
            <a:r>
              <a:rPr lang="ko-KR" altLang="en-US" sz="1100" dirty="0" err="1">
                <a:ea typeface="Noto Sans KR" panose="020B0500000000000000" pitchFamily="34" charset="-127"/>
              </a:rPr>
              <a:t>니다</a:t>
            </a:r>
            <a:r>
              <a:rPr lang="ko-KR" altLang="en-US" sz="1100" dirty="0"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D158F5-2056-4DAD-922C-FFF7619ADF8D}"/>
              </a:ext>
            </a:extLst>
          </p:cNvPr>
          <p:cNvSpPr txBox="1"/>
          <p:nvPr/>
        </p:nvSpPr>
        <p:spPr>
          <a:xfrm>
            <a:off x="8602883" y="3588032"/>
            <a:ext cx="17404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ea typeface="Noto Sans KR" panose="020B0500000000000000" pitchFamily="34" charset="-127"/>
              </a:rPr>
              <a:t>어릴 적부터 계획성 있는</a:t>
            </a:r>
          </a:p>
        </p:txBody>
      </p:sp>
      <p:grpSp>
        <p:nvGrpSpPr>
          <p:cNvPr id="111" name="Group 137">
            <a:extLst>
              <a:ext uri="{FF2B5EF4-FFF2-40B4-BE49-F238E27FC236}">
                <a16:creationId xmlns:a16="http://schemas.microsoft.com/office/drawing/2014/main" id="{F76986E5-5B6E-422F-AADE-FEDE182D0BBA}"/>
              </a:ext>
            </a:extLst>
          </p:cNvPr>
          <p:cNvGrpSpPr/>
          <p:nvPr/>
        </p:nvGrpSpPr>
        <p:grpSpPr>
          <a:xfrm>
            <a:off x="10241772" y="1833181"/>
            <a:ext cx="706769" cy="666913"/>
            <a:chOff x="7739063" y="3990975"/>
            <a:chExt cx="414338" cy="827088"/>
          </a:xfrm>
        </p:grpSpPr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7AEE8293-9398-4E92-AD43-A8F6CEBB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C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 dirty="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54C2BB27-19DA-4E24-A449-B41CEA1BF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ADBA33E6-4953-4B42-ACDE-036CE51A0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472C0A3-8CF0-4785-8582-821DA8AB197D}"/>
              </a:ext>
            </a:extLst>
          </p:cNvPr>
          <p:cNvGrpSpPr/>
          <p:nvPr/>
        </p:nvGrpSpPr>
        <p:grpSpPr>
          <a:xfrm>
            <a:off x="1105410" y="3692624"/>
            <a:ext cx="1197216" cy="1602227"/>
            <a:chOff x="1105410" y="3692624"/>
            <a:chExt cx="1197216" cy="1602227"/>
          </a:xfrm>
        </p:grpSpPr>
        <p:sp>
          <p:nvSpPr>
            <p:cNvPr id="116" name="Google Shape;444;p31">
              <a:extLst>
                <a:ext uri="{FF2B5EF4-FFF2-40B4-BE49-F238E27FC236}">
                  <a16:creationId xmlns:a16="http://schemas.microsoft.com/office/drawing/2014/main" id="{D67E0BD2-C3E4-4779-92DF-075214BF82BD}"/>
                </a:ext>
              </a:extLst>
            </p:cNvPr>
            <p:cNvSpPr/>
            <p:nvPr/>
          </p:nvSpPr>
          <p:spPr>
            <a:xfrm>
              <a:off x="1112646" y="4999925"/>
              <a:ext cx="1106680" cy="29492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b="1" dirty="0" err="1">
                  <a:latin typeface="+mn-lt"/>
                  <a:ea typeface="Noto Sans KR" panose="020B0500000000000000" pitchFamily="34" charset="-127"/>
                </a:rPr>
                <a:t>위키백과</a:t>
              </a:r>
              <a:r>
                <a:rPr lang="en-US" altLang="ko-KR" sz="900" b="1" dirty="0">
                  <a:latin typeface="+mn-lt"/>
                  <a:ea typeface="Noto Sans KR" panose="020B0500000000000000" pitchFamily="34" charset="-127"/>
                </a:rPr>
                <a:t>,  </a:t>
              </a:r>
              <a:r>
                <a:rPr lang="ko-KR" altLang="en-US" sz="900" b="1" dirty="0">
                  <a:latin typeface="+mn-lt"/>
                  <a:ea typeface="Noto Sans KR" panose="020B0500000000000000" pitchFamily="34" charset="-127"/>
                </a:rPr>
                <a:t>뉴스</a:t>
              </a:r>
              <a:r>
                <a:rPr lang="en-US" altLang="ko-KR" sz="900" b="1" dirty="0">
                  <a:latin typeface="+mn-lt"/>
                  <a:ea typeface="Noto Sans KR" panose="020B0500000000000000" pitchFamily="34" charset="-127"/>
                </a:rPr>
                <a:t>,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b="1" dirty="0">
                  <a:latin typeface="+mn-lt"/>
                  <a:ea typeface="Noto Sans KR" panose="020B0500000000000000" pitchFamily="34" charset="-127"/>
                </a:rPr>
                <a:t>모두의 말뭉치 등</a:t>
              </a:r>
              <a:endParaRPr sz="900" b="1" dirty="0">
                <a:latin typeface="+mn-lt"/>
                <a:ea typeface="Noto Sans KR" panose="020B0500000000000000" pitchFamily="34" charset="-127"/>
              </a:endParaRPr>
            </a:p>
          </p:txBody>
        </p:sp>
        <p:sp>
          <p:nvSpPr>
            <p:cNvPr id="120" name="Google Shape;468;p31">
              <a:extLst>
                <a:ext uri="{FF2B5EF4-FFF2-40B4-BE49-F238E27FC236}">
                  <a16:creationId xmlns:a16="http://schemas.microsoft.com/office/drawing/2014/main" id="{E7D6E21B-2677-4268-8100-142E3D9C709D}"/>
                </a:ext>
              </a:extLst>
            </p:cNvPr>
            <p:cNvSpPr/>
            <p:nvPr/>
          </p:nvSpPr>
          <p:spPr>
            <a:xfrm>
              <a:off x="1105410" y="4753528"/>
              <a:ext cx="1197216" cy="281054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dirty="0">
                  <a:latin typeface="+mn-lt"/>
                  <a:ea typeface="Noto Sans KR" panose="020B0500000000000000" pitchFamily="34" charset="-127"/>
                </a:rPr>
                <a:t>한국어 Corpus</a:t>
              </a:r>
              <a:endParaRPr sz="1100" b="1" dirty="0">
                <a:latin typeface="+mn-lt"/>
                <a:ea typeface="Noto Sans KR" panose="020B0500000000000000" pitchFamily="34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0A0573B0-24E8-45AA-AE6C-C07B02F5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5" t="11852" r="19972" b="19358"/>
            <a:stretch/>
          </p:blipFill>
          <p:spPr>
            <a:xfrm>
              <a:off x="1234944" y="3692624"/>
              <a:ext cx="906724" cy="1106214"/>
            </a:xfrm>
            <a:prstGeom prst="rect">
              <a:avLst/>
            </a:prstGeom>
          </p:spPr>
        </p:pic>
      </p:grpSp>
      <p:grpSp>
        <p:nvGrpSpPr>
          <p:cNvPr id="7171" name="그룹 7170">
            <a:extLst>
              <a:ext uri="{FF2B5EF4-FFF2-40B4-BE49-F238E27FC236}">
                <a16:creationId xmlns:a16="http://schemas.microsoft.com/office/drawing/2014/main" id="{8AE79AF9-EE72-49B9-AC24-2250A5780D46}"/>
              </a:ext>
            </a:extLst>
          </p:cNvPr>
          <p:cNvGrpSpPr/>
          <p:nvPr/>
        </p:nvGrpSpPr>
        <p:grpSpPr>
          <a:xfrm>
            <a:off x="4673607" y="3729328"/>
            <a:ext cx="964476" cy="1326149"/>
            <a:chOff x="4673607" y="3729328"/>
            <a:chExt cx="964476" cy="1326149"/>
          </a:xfrm>
        </p:grpSpPr>
        <p:sp>
          <p:nvSpPr>
            <p:cNvPr id="122" name="Google Shape;445;p31">
              <a:extLst>
                <a:ext uri="{FF2B5EF4-FFF2-40B4-BE49-F238E27FC236}">
                  <a16:creationId xmlns:a16="http://schemas.microsoft.com/office/drawing/2014/main" id="{DEC0760A-6F23-45E8-B91D-BA2C923DF4C0}"/>
                </a:ext>
              </a:extLst>
            </p:cNvPr>
            <p:cNvSpPr/>
            <p:nvPr/>
          </p:nvSpPr>
          <p:spPr>
            <a:xfrm>
              <a:off x="4673607" y="4721277"/>
              <a:ext cx="964476" cy="334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dirty="0">
                  <a:latin typeface="+mn-lt"/>
                  <a:ea typeface="Noto Sans KR" panose="020B0500000000000000" pitchFamily="34" charset="-127"/>
                </a:rPr>
                <a:t>자소서 문장</a:t>
              </a:r>
              <a:endParaRPr sz="900" b="1" dirty="0">
                <a:latin typeface="+mn-lt"/>
                <a:ea typeface="Noto Sans KR" panose="020B0500000000000000" pitchFamily="34" charset="-127"/>
              </a:endParaRPr>
            </a:p>
          </p:txBody>
        </p:sp>
        <p:pic>
          <p:nvPicPr>
            <p:cNvPr id="7169" name="그림 7168">
              <a:extLst>
                <a:ext uri="{FF2B5EF4-FFF2-40B4-BE49-F238E27FC236}">
                  <a16:creationId xmlns:a16="http://schemas.microsoft.com/office/drawing/2014/main" id="{BB6613B5-839F-4EA2-BC13-48D31316A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1" t="6325" r="17841" b="19314"/>
            <a:stretch/>
          </p:blipFill>
          <p:spPr>
            <a:xfrm>
              <a:off x="4733455" y="3729328"/>
              <a:ext cx="885886" cy="1024200"/>
            </a:xfrm>
            <a:prstGeom prst="rect">
              <a:avLst/>
            </a:prstGeom>
          </p:spPr>
        </p:pic>
      </p:grpSp>
      <p:sp>
        <p:nvSpPr>
          <p:cNvPr id="76" name="모서리가 둥근 직사각형 13">
            <a:extLst>
              <a:ext uri="{FF2B5EF4-FFF2-40B4-BE49-F238E27FC236}">
                <a16:creationId xmlns:a16="http://schemas.microsoft.com/office/drawing/2014/main" id="{D6400294-9BAB-4302-8048-E3D19643B1B4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7" name="모서리가 둥근 직사각형 8">
            <a:extLst>
              <a:ext uri="{FF2B5EF4-FFF2-40B4-BE49-F238E27FC236}">
                <a16:creationId xmlns:a16="http://schemas.microsoft.com/office/drawing/2014/main" id="{92AE04F9-5BE7-4BAE-B10F-1C2070B10C36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8" name="자유형 16">
            <a:extLst>
              <a:ext uri="{FF2B5EF4-FFF2-40B4-BE49-F238E27FC236}">
                <a16:creationId xmlns:a16="http://schemas.microsoft.com/office/drawing/2014/main" id="{8D068FA8-85E7-455A-AB4E-CB1A6C65F512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9" name="자유형 15">
            <a:extLst>
              <a:ext uri="{FF2B5EF4-FFF2-40B4-BE49-F238E27FC236}">
                <a16:creationId xmlns:a16="http://schemas.microsoft.com/office/drawing/2014/main" id="{55C51CD4-AB00-4CEF-83DE-E07FF3E40F89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7007FBA-B82B-4D6A-B4CF-B2DD2094F6E4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6EE7EA-3EC4-4B5D-82BC-6606AEB8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6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3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8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1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3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4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EB059DD-D39E-4230-97FB-4E0024949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0507FF-C66B-42EE-90D8-2C00876C9C10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6" name="모서리가 둥근 직사각형 13">
            <a:extLst>
              <a:ext uri="{FF2B5EF4-FFF2-40B4-BE49-F238E27FC236}">
                <a16:creationId xmlns:a16="http://schemas.microsoft.com/office/drawing/2014/main" id="{D6400294-9BAB-4302-8048-E3D19643B1B4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7" name="모서리가 둥근 직사각형 8">
            <a:extLst>
              <a:ext uri="{FF2B5EF4-FFF2-40B4-BE49-F238E27FC236}">
                <a16:creationId xmlns:a16="http://schemas.microsoft.com/office/drawing/2014/main" id="{92AE04F9-5BE7-4BAE-B10F-1C2070B10C36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8" name="자유형 16">
            <a:extLst>
              <a:ext uri="{FF2B5EF4-FFF2-40B4-BE49-F238E27FC236}">
                <a16:creationId xmlns:a16="http://schemas.microsoft.com/office/drawing/2014/main" id="{8D068FA8-85E7-455A-AB4E-CB1A6C65F512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9" name="자유형 15">
            <a:extLst>
              <a:ext uri="{FF2B5EF4-FFF2-40B4-BE49-F238E27FC236}">
                <a16:creationId xmlns:a16="http://schemas.microsoft.com/office/drawing/2014/main" id="{55C51CD4-AB00-4CEF-83DE-E07FF3E40F89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7007FBA-B82B-4D6A-B4CF-B2DD2094F6E4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087EBC1-7A34-48AD-B50F-E156AB54426B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13BCC371-0352-45FA-A11E-7A220734F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A799F72-F26D-480D-8993-682AA021284B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문장 추천 서비스 웹 결과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68693B0-EB0C-4886-B6EE-CC57D353920D}"/>
              </a:ext>
            </a:extLst>
          </p:cNvPr>
          <p:cNvSpPr/>
          <p:nvPr/>
        </p:nvSpPr>
        <p:spPr>
          <a:xfrm>
            <a:off x="8999392" y="5052314"/>
            <a:ext cx="2242799" cy="1523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a typeface="Noto Sans KR" panose="020B0500000000000000" pitchFamily="34" charset="-127"/>
              </a:rPr>
              <a:t>q</a:t>
            </a: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82" name="슬라이드 번호 개체 틀 1">
            <a:extLst>
              <a:ext uri="{FF2B5EF4-FFF2-40B4-BE49-F238E27FC236}">
                <a16:creationId xmlns:a16="http://schemas.microsoft.com/office/drawing/2014/main" id="{B5C6F255-B5F2-42EC-AAA7-EC39C4815A70}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3" name="그림 82" descr="텍스트이(가) 표시된 사진&#10;&#10;자동 생성된 설명">
            <a:extLst>
              <a:ext uri="{FF2B5EF4-FFF2-40B4-BE49-F238E27FC236}">
                <a16:creationId xmlns:a16="http://schemas.microsoft.com/office/drawing/2014/main" id="{57182275-830B-4CC3-8840-EE7024A72B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136"/>
          <a:stretch/>
        </p:blipFill>
        <p:spPr>
          <a:xfrm>
            <a:off x="2238926" y="1674451"/>
            <a:ext cx="6020245" cy="2114202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7085179B-196A-418D-9889-C16DED991566}"/>
              </a:ext>
            </a:extLst>
          </p:cNvPr>
          <p:cNvGrpSpPr/>
          <p:nvPr/>
        </p:nvGrpSpPr>
        <p:grpSpPr>
          <a:xfrm>
            <a:off x="9869183" y="3239026"/>
            <a:ext cx="1077728" cy="1075945"/>
            <a:chOff x="5741055" y="3289300"/>
            <a:chExt cx="2137214" cy="2137214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7285B60-15EA-41BD-9BFB-876FEC66AEED}"/>
                </a:ext>
              </a:extLst>
            </p:cNvPr>
            <p:cNvSpPr/>
            <p:nvPr/>
          </p:nvSpPr>
          <p:spPr>
            <a:xfrm>
              <a:off x="5741055" y="3289300"/>
              <a:ext cx="2137214" cy="213721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6E727A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E75D6EB-BEE1-47B3-8A42-BECFED99C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35"/>
            <a:stretch/>
          </p:blipFill>
          <p:spPr>
            <a:xfrm>
              <a:off x="6025118" y="3705383"/>
              <a:ext cx="1465942" cy="1263124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EB3E044-CD14-4182-83DF-30100F3E9FCB}"/>
              </a:ext>
            </a:extLst>
          </p:cNvPr>
          <p:cNvSpPr txBox="1"/>
          <p:nvPr/>
        </p:nvSpPr>
        <p:spPr>
          <a:xfrm>
            <a:off x="9161168" y="4311567"/>
            <a:ext cx="2539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b="1" dirty="0" err="1">
                <a:ea typeface="Noto Sans KR" panose="020B0500000000000000" pitchFamily="34" charset="-127"/>
                <a:cs typeface="Arial"/>
                <a:sym typeface="Arial"/>
              </a:rPr>
              <a:t>ReAI</a:t>
            </a:r>
            <a:br>
              <a:rPr lang="en-US" altLang="ko-KR" sz="1600" b="1" dirty="0">
                <a:ea typeface="Noto Sans KR" panose="020B0500000000000000" pitchFamily="34" charset="-127"/>
                <a:cs typeface="Arial"/>
                <a:sym typeface="Arial"/>
              </a:rPr>
            </a:br>
            <a:r>
              <a:rPr lang="en-US" altLang="ko-KR" sz="1600" b="1" dirty="0">
                <a:ea typeface="Noto Sans KR" panose="020B0500000000000000" pitchFamily="34" charset="-127"/>
                <a:cs typeface="Arial"/>
                <a:sym typeface="Arial"/>
              </a:rPr>
              <a:t>Recommend Model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B81C55E-C260-4EC7-BD50-C6084300054E}"/>
              </a:ext>
            </a:extLst>
          </p:cNvPr>
          <p:cNvSpPr/>
          <p:nvPr/>
        </p:nvSpPr>
        <p:spPr>
          <a:xfrm>
            <a:off x="4637072" y="3477859"/>
            <a:ext cx="3030877" cy="1772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화살표: 위로 굽음 88">
            <a:extLst>
              <a:ext uri="{FF2B5EF4-FFF2-40B4-BE49-F238E27FC236}">
                <a16:creationId xmlns:a16="http://schemas.microsoft.com/office/drawing/2014/main" id="{E98C8CF4-39BF-4FA5-8F3C-CB78375646C9}"/>
              </a:ext>
            </a:extLst>
          </p:cNvPr>
          <p:cNvSpPr/>
          <p:nvPr/>
        </p:nvSpPr>
        <p:spPr>
          <a:xfrm flipV="1">
            <a:off x="8580583" y="2386720"/>
            <a:ext cx="2013526" cy="775312"/>
          </a:xfrm>
          <a:prstGeom prst="bentUpArrow">
            <a:avLst>
              <a:gd name="adj1" fmla="val 22397"/>
              <a:gd name="adj2" fmla="val 26191"/>
              <a:gd name="adj3" fmla="val 3642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위로 굽음 89">
            <a:extLst>
              <a:ext uri="{FF2B5EF4-FFF2-40B4-BE49-F238E27FC236}">
                <a16:creationId xmlns:a16="http://schemas.microsoft.com/office/drawing/2014/main" id="{C769E212-61F8-468C-A241-7B6038372BEA}"/>
              </a:ext>
            </a:extLst>
          </p:cNvPr>
          <p:cNvSpPr/>
          <p:nvPr/>
        </p:nvSpPr>
        <p:spPr>
          <a:xfrm rot="5400000" flipV="1">
            <a:off x="9074135" y="4395693"/>
            <a:ext cx="920435" cy="1907535"/>
          </a:xfrm>
          <a:prstGeom prst="bentUpArrow">
            <a:avLst>
              <a:gd name="adj1" fmla="val 19707"/>
              <a:gd name="adj2" fmla="val 24616"/>
              <a:gd name="adj3" fmla="val 31461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97F7A68-1FA2-45BA-A841-3A5386EA5DB0}"/>
              </a:ext>
            </a:extLst>
          </p:cNvPr>
          <p:cNvSpPr/>
          <p:nvPr/>
        </p:nvSpPr>
        <p:spPr>
          <a:xfrm>
            <a:off x="696673" y="2503075"/>
            <a:ext cx="1269108" cy="482982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입력문장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DF5F323-C943-4850-B1BF-EF6B95126088}"/>
              </a:ext>
            </a:extLst>
          </p:cNvPr>
          <p:cNvSpPr/>
          <p:nvPr/>
        </p:nvSpPr>
        <p:spPr>
          <a:xfrm>
            <a:off x="696673" y="5054788"/>
            <a:ext cx="1269108" cy="482982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추천결과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437E3D1-5B6A-48C9-AEF6-3480AC721EF8}"/>
              </a:ext>
            </a:extLst>
          </p:cNvPr>
          <p:cNvGrpSpPr/>
          <p:nvPr/>
        </p:nvGrpSpPr>
        <p:grpSpPr>
          <a:xfrm>
            <a:off x="2643773" y="4209404"/>
            <a:ext cx="5549293" cy="1953540"/>
            <a:chOff x="2238926" y="4246838"/>
            <a:chExt cx="5549293" cy="1953540"/>
          </a:xfrm>
        </p:grpSpPr>
        <p:pic>
          <p:nvPicPr>
            <p:cNvPr id="94" name="그림 9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E6E6749-997B-4069-8835-760C27577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9" t="4644" r="22841"/>
            <a:stretch/>
          </p:blipFill>
          <p:spPr>
            <a:xfrm>
              <a:off x="2238927" y="4246838"/>
              <a:ext cx="4811949" cy="1947783"/>
            </a:xfrm>
            <a:prstGeom prst="rect">
              <a:avLst/>
            </a:prstGeom>
          </p:spPr>
        </p:pic>
        <p:pic>
          <p:nvPicPr>
            <p:cNvPr id="95" name="그림 94" descr="텍스트이(가) 표시된 사진&#10;&#10;자동 생성된 설명">
              <a:extLst>
                <a:ext uri="{FF2B5EF4-FFF2-40B4-BE49-F238E27FC236}">
                  <a16:creationId xmlns:a16="http://schemas.microsoft.com/office/drawing/2014/main" id="{816BB75C-B74C-466B-9B30-0F3A28827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67" t="4644" r="1429"/>
            <a:stretch/>
          </p:blipFill>
          <p:spPr>
            <a:xfrm>
              <a:off x="7050876" y="4252595"/>
              <a:ext cx="737343" cy="1947783"/>
            </a:xfrm>
            <a:prstGeom prst="rect">
              <a:avLst/>
            </a:prstGeom>
          </p:spPr>
        </p:pic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72BED6F8-41AA-4B45-9671-61408B16A4AD}"/>
                </a:ext>
              </a:extLst>
            </p:cNvPr>
            <p:cNvSpPr/>
            <p:nvPr/>
          </p:nvSpPr>
          <p:spPr>
            <a:xfrm>
              <a:off x="2238926" y="4889241"/>
              <a:ext cx="4862750" cy="1245799"/>
            </a:xfrm>
            <a:prstGeom prst="roundRect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0F1DAB-64FB-4ADE-921C-3C6EEA1B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5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어색한 문장 검사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6903DF55-4B25-44EC-A534-5770B7411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4BBAC2-88E9-49E3-877E-CC7490C25DF7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" name="모서리가 둥근 직사각형 13">
            <a:extLst>
              <a:ext uri="{FF2B5EF4-FFF2-40B4-BE49-F238E27FC236}">
                <a16:creationId xmlns:a16="http://schemas.microsoft.com/office/drawing/2014/main" id="{A3992D4E-A111-4741-A753-CB5E9A7CE9CD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id="{33DFE1B4-4E4A-4DC5-BCE4-8FD5CDB1BBBF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자유형 16">
            <a:extLst>
              <a:ext uri="{FF2B5EF4-FFF2-40B4-BE49-F238E27FC236}">
                <a16:creationId xmlns:a16="http://schemas.microsoft.com/office/drawing/2014/main" id="{4DACEC1A-E41B-4ECD-8AB5-EE1690F45C68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7" name="자유형 15">
            <a:extLst>
              <a:ext uri="{FF2B5EF4-FFF2-40B4-BE49-F238E27FC236}">
                <a16:creationId xmlns:a16="http://schemas.microsoft.com/office/drawing/2014/main" id="{BC37BA9C-3485-4067-9450-55624DB8C8AE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A7FFA36-D6DD-4F5A-A5ED-AE84C447765B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25AA6B-7A80-46CE-A4B3-8F2132272346}"/>
              </a:ext>
            </a:extLst>
          </p:cNvPr>
          <p:cNvSpPr txBox="1"/>
          <p:nvPr/>
        </p:nvSpPr>
        <p:spPr>
          <a:xfrm>
            <a:off x="4170708" y="4790644"/>
            <a:ext cx="38505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dirty="0" err="1">
                <a:ea typeface="Noto Sans KR" panose="020B0500000000000000" pitchFamily="34" charset="-127"/>
                <a:cs typeface="Arial"/>
                <a:sym typeface="Arial"/>
              </a:rPr>
              <a:t>ReAIClassifier</a:t>
            </a:r>
            <a:r>
              <a:rPr lang="en-US" altLang="ko-KR" sz="2400" b="1" dirty="0">
                <a:ea typeface="Noto Sans KR" panose="020B0500000000000000" pitchFamily="34" charset="-127"/>
                <a:cs typeface="Arial"/>
                <a:sym typeface="Arial"/>
              </a:rPr>
              <a:t> Model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626D67-470B-4289-B726-2542ACD29DC2}"/>
              </a:ext>
            </a:extLst>
          </p:cNvPr>
          <p:cNvSpPr txBox="1"/>
          <p:nvPr/>
        </p:nvSpPr>
        <p:spPr>
          <a:xfrm>
            <a:off x="1447538" y="4879544"/>
            <a:ext cx="22100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>
                <a:ea typeface="Noto Sans KR" panose="020B0500000000000000" pitchFamily="34" charset="-127"/>
                <a:cs typeface="Arial"/>
                <a:sym typeface="Arial"/>
              </a:rPr>
              <a:t>어색한 문장 검사 서비스</a:t>
            </a:r>
            <a:endParaRPr lang="en-US" altLang="ko-KR" sz="1600" dirty="0">
              <a:ea typeface="Noto Sans KR" panose="020B0500000000000000" pitchFamily="34" charset="-127"/>
              <a:cs typeface="Arial"/>
              <a:sym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931989-D9A2-42D0-B657-C658C4F21BD2}"/>
              </a:ext>
            </a:extLst>
          </p:cNvPr>
          <p:cNvSpPr txBox="1"/>
          <p:nvPr/>
        </p:nvSpPr>
        <p:spPr>
          <a:xfrm>
            <a:off x="8699762" y="4879544"/>
            <a:ext cx="187933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ea typeface="Noto Sans KR" panose="020B0500000000000000" pitchFamily="34" charset="-127"/>
                <a:cs typeface="Arial"/>
                <a:sym typeface="Arial"/>
              </a:rPr>
              <a:t>Model Structure</a:t>
            </a:r>
            <a:r>
              <a:rPr lang="ko-KR" altLang="en-US" sz="1600" dirty="0">
                <a:ea typeface="Noto Sans KR" panose="020B0500000000000000" pitchFamily="34" charset="-127"/>
                <a:cs typeface="Arial"/>
                <a:sym typeface="Arial"/>
              </a:rPr>
              <a:t> </a:t>
            </a:r>
            <a:endParaRPr lang="en-US" altLang="ko-KR" sz="1600" dirty="0">
              <a:ea typeface="Noto Sans KR" panose="020B0500000000000000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8B9646DE-3DB7-448E-B9E3-9B8B058FC0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2042196"/>
                  </p:ext>
                </p:extLst>
              </p:nvPr>
            </p:nvGraphicFramePr>
            <p:xfrm>
              <a:off x="1028569" y="2646764"/>
              <a:ext cx="3048000" cy="1714500"/>
            </p:xfrm>
            <a:graphic>
              <a:graphicData uri="http://schemas.microsoft.com/office/powerpoint/2016/slidezoom">
                <pslz:sldZm>
                  <pslz:sldZmObj sldId="2786" cId="4122836219">
                    <pslz:zmPr id="{A40083F0-5D54-4F17-B593-ED88AE833FC4}" returnToParent="0" transitionDur="25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B9646DE-3DB7-448E-B9E3-9B8B058FC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8569" y="264676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슬라이드 확대/축소 41">
                <a:extLst>
                  <a:ext uri="{FF2B5EF4-FFF2-40B4-BE49-F238E27FC236}">
                    <a16:creationId xmlns:a16="http://schemas.microsoft.com/office/drawing/2014/main" id="{C3211911-6B15-48A1-BD66-9A49F31228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7235616"/>
                  </p:ext>
                </p:extLst>
              </p:nvPr>
            </p:nvGraphicFramePr>
            <p:xfrm>
              <a:off x="8115431" y="2646764"/>
              <a:ext cx="3048000" cy="1714500"/>
            </p:xfrm>
            <a:graphic>
              <a:graphicData uri="http://schemas.microsoft.com/office/powerpoint/2016/slidezoom">
                <pslz:sldZm>
                  <pslz:sldZmObj sldId="2776" cId="332463651">
                    <pslz:zmPr id="{DB508646-68B1-43E1-9FCA-AD7F0B47DC11}" returnToParent="0" transitionDur="25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슬라이드 확대/축소 4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3211911-6B15-48A1-BD66-9A49F31228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15431" y="264676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슬라이드 확대/축소 50">
                <a:extLst>
                  <a:ext uri="{FF2B5EF4-FFF2-40B4-BE49-F238E27FC236}">
                    <a16:creationId xmlns:a16="http://schemas.microsoft.com/office/drawing/2014/main" id="{DA6365CA-0CB6-484E-AD87-FA30788A29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2607117"/>
                  </p:ext>
                </p:extLst>
              </p:nvPr>
            </p:nvGraphicFramePr>
            <p:xfrm>
              <a:off x="4361100" y="2155191"/>
              <a:ext cx="3088800" cy="2558459"/>
            </p:xfrm>
            <a:graphic>
              <a:graphicData uri="http://schemas.microsoft.com/office/powerpoint/2016/slidezoom">
                <pslz:sldZm>
                  <pslz:sldZmObj sldId="2777" cId="1491092461">
                    <pslz:zmPr id="{D9AC20D2-2396-4B3F-A705-F2D61C7B30E0}" imageType="cover" transitionDur="25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8800" cy="255845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슬라이드 확대/축소 5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A6365CA-0CB6-484E-AD87-FA30788A2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1100" y="2155191"/>
                <a:ext cx="3088800" cy="255845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96843DF6-8FC9-48D6-B06F-FFA38BB24A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931754"/>
                  </p:ext>
                </p:extLst>
              </p:nvPr>
            </p:nvGraphicFramePr>
            <p:xfrm>
              <a:off x="6183086" y="4757590"/>
              <a:ext cx="206828" cy="116340"/>
            </p:xfrm>
            <a:graphic>
              <a:graphicData uri="http://schemas.microsoft.com/office/powerpoint/2016/slidezoom">
                <pslz:sldZm>
                  <pslz:sldZmObj sldId="2804" cId="4216127244">
                    <pslz:zmPr id="{5D8F3F6C-15C8-45A2-B276-690A4495D24D}" returnToParent="0" transitionDur="25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6828" cy="116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슬라이드 확대/축소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6843DF6-8FC9-48D6-B06F-FFA38BB24A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3086" y="4757590"/>
                <a:ext cx="206828" cy="1163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9CD0E0-FF9E-43CC-9001-8F0479789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8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어색한 문장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24BF478-4C91-4D51-A3C6-46AE2A388D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38" b="93906" l="9961" r="89974">
                        <a14:foregroundMark x1="37695" y1="42604" x2="53971" y2="61563"/>
                        <a14:foregroundMark x1="50195" y1="27969" x2="29297" y2="44063"/>
                        <a14:foregroundMark x1="29297" y1="44063" x2="30143" y2="62396"/>
                        <a14:foregroundMark x1="30143" y1="62396" x2="49219" y2="68021"/>
                        <a14:foregroundMark x1="49219" y1="68021" x2="73047" y2="57344"/>
                        <a14:foregroundMark x1="73047" y1="57344" x2="74479" y2="40000"/>
                        <a14:foregroundMark x1="74479" y1="40000" x2="58854" y2="26250"/>
                        <a14:foregroundMark x1="58854" y1="26250" x2="53581" y2="24219"/>
                        <a14:foregroundMark x1="34570" y1="87969" x2="25911" y2="70990"/>
                        <a14:foregroundMark x1="25911" y1="70990" x2="27669" y2="42188"/>
                        <a14:foregroundMark x1="27669" y1="42188" x2="35352" y2="28333"/>
                        <a14:foregroundMark x1="35352" y1="28333" x2="51628" y2="20625"/>
                        <a14:foregroundMark x1="51628" y1="20625" x2="66667" y2="30781"/>
                        <a14:foregroundMark x1="66667" y1="30781" x2="67969" y2="46354"/>
                        <a14:foregroundMark x1="67969" y1="46354" x2="60677" y2="73125"/>
                        <a14:foregroundMark x1="71224" y1="21302" x2="75781" y2="63021"/>
                        <a14:foregroundMark x1="75781" y1="63021" x2="67839" y2="78854"/>
                        <a14:foregroundMark x1="67839" y1="78854" x2="57357" y2="82604"/>
                        <a14:foregroundMark x1="80339" y1="51146" x2="73503" y2="69688"/>
                        <a14:foregroundMark x1="73503" y1="69688" x2="57682" y2="78333"/>
                        <a14:foregroundMark x1="57682" y1="78333" x2="19987" y2="81927"/>
                        <a14:foregroundMark x1="19987" y1="81927" x2="35742" y2="90833"/>
                        <a14:foregroundMark x1="35742" y1="90833" x2="54557" y2="90313"/>
                        <a14:foregroundMark x1="54557" y1="90313" x2="77474" y2="90313"/>
                        <a14:foregroundMark x1="80143" y1="92292" x2="23177" y2="89792"/>
                        <a14:foregroundMark x1="48177" y1="14688" x2="48177" y2="24010"/>
                        <a14:foregroundMark x1="50195" y1="15781" x2="37891" y2="22760"/>
                        <a14:foregroundMark x1="46484" y1="9844" x2="52539" y2="11719"/>
                        <a14:foregroundMark x1="53125" y1="5938" x2="45052" y2="8438"/>
                        <a14:foregroundMark x1="46354" y1="10677" x2="44076" y2="17240"/>
                        <a14:foregroundMark x1="41211" y1="16875" x2="22852" y2="22344"/>
                        <a14:foregroundMark x1="22852" y1="22344" x2="18620" y2="40469"/>
                        <a14:foregroundMark x1="86458" y1="92865" x2="85612" y2="93906"/>
                        <a14:backgroundMark x1="89193" y1="75208" x2="89193" y2="70052"/>
                        <a14:backgroundMark x1="87956" y1="75208" x2="87956" y2="75208"/>
                        <a14:backgroundMark x1="87695" y1="50417" x2="87630" y2="5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83" y="1238470"/>
            <a:ext cx="4326799" cy="503771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8858AC-CC2D-41FD-96CE-A5739F99060B}"/>
              </a:ext>
            </a:extLst>
          </p:cNvPr>
          <p:cNvSpPr/>
          <p:nvPr/>
        </p:nvSpPr>
        <p:spPr>
          <a:xfrm>
            <a:off x="4223471" y="4025208"/>
            <a:ext cx="1163229" cy="19375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18C279-91D9-40BF-8D20-86158C9915C7}"/>
              </a:ext>
            </a:extLst>
          </p:cNvPr>
          <p:cNvSpPr/>
          <p:nvPr/>
        </p:nvSpPr>
        <p:spPr>
          <a:xfrm>
            <a:off x="2762107" y="4218965"/>
            <a:ext cx="2314804" cy="14972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8FF325-E26C-4A73-A151-30E0C5C0C674}"/>
              </a:ext>
            </a:extLst>
          </p:cNvPr>
          <p:cNvSpPr txBox="1"/>
          <p:nvPr/>
        </p:nvSpPr>
        <p:spPr>
          <a:xfrm>
            <a:off x="2698290" y="2990113"/>
            <a:ext cx="2752229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직장인에게 가장 필요한 부분은 ‘</a:t>
            </a:r>
            <a:r>
              <a:rPr lang="ko-KR" altLang="en-US" sz="1100" i="0" u="none" strike="noStrike" dirty="0" err="1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소통’이라고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 생각합니다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직장에서 발생하는</a:t>
            </a:r>
            <a:b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</a:b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문제점 중 소통의 부재가 원인인 경우가 많아지고 있습니다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소통의 부재로 발생하는 </a:t>
            </a:r>
            <a:r>
              <a:rPr lang="ko-KR" altLang="en-US" sz="1100" i="0" u="none" strike="noStrike" dirty="0" err="1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구성원간의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 갈등은 조직의 사기 </a:t>
            </a:r>
            <a:b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</a:b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저하와 업무생산성에 부정적인 영향을 미치게 될 것입니다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저는 ‘</a:t>
            </a:r>
            <a:r>
              <a:rPr lang="ko-KR" altLang="en-US" sz="1100" i="0" u="none" strike="noStrike" dirty="0" err="1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공유’의</a:t>
            </a:r>
            <a:b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</a:b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중요성에 대해서 깨달을 수 있었습니다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유익한 시간을 만들기 위해 </a:t>
            </a:r>
            <a:r>
              <a:rPr lang="ko-KR" altLang="en-US" sz="1100" i="0" u="none" strike="noStrike" dirty="0" err="1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팀원별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 </a:t>
            </a:r>
            <a:b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</a:b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원하는 활동을 조사하였고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,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최종적으로 오페라와 토크 콘서트 관람이 선정되었습니다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 1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차 활동 후 티타임을 가지면서 어려웠던 부분을 공유하고 적절한 대처방안을 모색하였습니다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그리고 의견 충돌이 있었던 경우는 대화를 통해 배려하고 상대방 입장에서 생각하게 되는 시간을 가지게 되었습니다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 </a:t>
            </a:r>
            <a:endParaRPr lang="ko-KR" altLang="en-US" sz="1100" dirty="0">
              <a:effectLst/>
              <a:ea typeface="Noto Sans KR" panose="020B05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6343FC-2605-43F4-854C-95E4D59D2794}"/>
              </a:ext>
            </a:extLst>
          </p:cNvPr>
          <p:cNvSpPr txBox="1"/>
          <p:nvPr/>
        </p:nvSpPr>
        <p:spPr>
          <a:xfrm>
            <a:off x="3146132" y="2548448"/>
            <a:ext cx="183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ea typeface="Noto Sans KR" panose="020B0500000000000000" pitchFamily="34" charset="-127"/>
              </a:rPr>
              <a:t>소통</a:t>
            </a:r>
            <a:r>
              <a:rPr lang="ko-KR" altLang="en-US" sz="1600" dirty="0">
                <a:ea typeface="Noto Sans KR" panose="020B0500000000000000" pitchFamily="34" charset="-127"/>
              </a:rPr>
              <a:t>에 관한 주제</a:t>
            </a:r>
            <a:endParaRPr lang="en-US" altLang="ko-KR" sz="1600" dirty="0">
              <a:ea typeface="Noto Sans KR" panose="020B0500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DDA23B2-9DC0-402F-93CE-D0A294AD5AFB}"/>
              </a:ext>
            </a:extLst>
          </p:cNvPr>
          <p:cNvSpPr/>
          <p:nvPr/>
        </p:nvSpPr>
        <p:spPr>
          <a:xfrm>
            <a:off x="4768639" y="3992451"/>
            <a:ext cx="360634" cy="236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D8CA8-A022-41F6-BEF2-E42895987242}"/>
              </a:ext>
            </a:extLst>
          </p:cNvPr>
          <p:cNvSpPr txBox="1"/>
          <p:nvPr/>
        </p:nvSpPr>
        <p:spPr>
          <a:xfrm>
            <a:off x="5864802" y="2491083"/>
            <a:ext cx="180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  <a:ea typeface="Noto Sans KR" panose="020B0500000000000000" pitchFamily="34" charset="-127"/>
              </a:rPr>
              <a:t>공유</a:t>
            </a:r>
            <a:r>
              <a:rPr lang="ko-KR" altLang="en-US" dirty="0">
                <a:ea typeface="Noto Sans KR" panose="020B0500000000000000" pitchFamily="34" charset="-127"/>
              </a:rPr>
              <a:t>에 관한</a:t>
            </a:r>
            <a:endParaRPr lang="en-US" altLang="ko-KR" dirty="0">
              <a:ea typeface="Noto Sans KR" panose="020B0500000000000000" pitchFamily="34" charset="-127"/>
            </a:endParaRPr>
          </a:p>
          <a:p>
            <a:r>
              <a:rPr lang="ko-KR" altLang="en-US" b="1" dirty="0">
                <a:ea typeface="Noto Sans KR" panose="020B0500000000000000" pitchFamily="34" charset="-127"/>
              </a:rPr>
              <a:t>어색한 문장 </a:t>
            </a:r>
            <a:r>
              <a:rPr lang="ko-KR" altLang="en-US" dirty="0">
                <a:ea typeface="Noto Sans KR" panose="020B0500000000000000" pitchFamily="34" charset="-127"/>
              </a:rPr>
              <a:t>발견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903DF55-4B25-44EC-A534-5770B7411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4BBAC2-88E9-49E3-877E-CC7490C25DF7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335DEF-A9EE-4D59-A00E-FA8422ABA50B}"/>
              </a:ext>
            </a:extLst>
          </p:cNvPr>
          <p:cNvSpPr txBox="1"/>
          <p:nvPr/>
        </p:nvSpPr>
        <p:spPr>
          <a:xfrm>
            <a:off x="8242891" y="5094129"/>
            <a:ext cx="22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b="1" dirty="0" err="1">
                <a:ea typeface="Noto Sans KR" panose="020B0500000000000000" pitchFamily="34" charset="-127"/>
                <a:cs typeface="Arial"/>
                <a:sym typeface="Arial"/>
              </a:rPr>
              <a:t>ReAIClassifier</a:t>
            </a:r>
            <a:endParaRPr lang="en-US" altLang="ko-KR" sz="1800" b="1" dirty="0">
              <a:ea typeface="Noto Sans KR" panose="020B0500000000000000" pitchFamily="34" charset="-127"/>
              <a:cs typeface="Arial"/>
              <a:sym typeface="Arial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6C2F52-4A3D-4534-B613-82668950D25D}"/>
              </a:ext>
            </a:extLst>
          </p:cNvPr>
          <p:cNvGrpSpPr/>
          <p:nvPr/>
        </p:nvGrpSpPr>
        <p:grpSpPr>
          <a:xfrm>
            <a:off x="7518782" y="2542559"/>
            <a:ext cx="2889858" cy="2424292"/>
            <a:chOff x="7518782" y="2542559"/>
            <a:chExt cx="2889858" cy="242429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FF2902E-F1AA-4A75-B36C-60F542735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08327" flipH="1">
              <a:off x="7518782" y="2542559"/>
              <a:ext cx="995380" cy="995380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772D319-D82E-4D0E-B02E-66B880F65AB8}"/>
                </a:ext>
              </a:extLst>
            </p:cNvPr>
            <p:cNvGrpSpPr/>
            <p:nvPr/>
          </p:nvGrpSpPr>
          <p:grpSpPr>
            <a:xfrm>
              <a:off x="8271426" y="2829637"/>
              <a:ext cx="2137214" cy="2137214"/>
              <a:chOff x="8271426" y="2829637"/>
              <a:chExt cx="2137214" cy="2137214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F324612-C6D7-434F-94E4-9CEF9EE575B8}"/>
                  </a:ext>
                </a:extLst>
              </p:cNvPr>
              <p:cNvSpPr/>
              <p:nvPr/>
            </p:nvSpPr>
            <p:spPr>
              <a:xfrm>
                <a:off x="8271426" y="2829637"/>
                <a:ext cx="2137214" cy="213721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6E727A">
                      <a:alpha val="48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" panose="020B0500000000000000" pitchFamily="34" charset="-127"/>
                </a:endParaRP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C22A3DF-9FE8-4205-A12D-207B6C0EC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32"/>
              <a:stretch/>
            </p:blipFill>
            <p:spPr>
              <a:xfrm flipH="1">
                <a:off x="8757972" y="3333536"/>
                <a:ext cx="1343842" cy="1160650"/>
              </a:xfrm>
              <a:prstGeom prst="rect">
                <a:avLst/>
              </a:prstGeom>
            </p:spPr>
          </p:pic>
        </p:grpSp>
      </p:grpSp>
      <p:sp>
        <p:nvSpPr>
          <p:cNvPr id="44" name="모서리가 둥근 직사각형 13">
            <a:extLst>
              <a:ext uri="{FF2B5EF4-FFF2-40B4-BE49-F238E27FC236}">
                <a16:creationId xmlns:a16="http://schemas.microsoft.com/office/drawing/2014/main" id="{A3992D4E-A111-4741-A753-CB5E9A7CE9CD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id="{33DFE1B4-4E4A-4DC5-BCE4-8FD5CDB1BBBF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자유형 16">
            <a:extLst>
              <a:ext uri="{FF2B5EF4-FFF2-40B4-BE49-F238E27FC236}">
                <a16:creationId xmlns:a16="http://schemas.microsoft.com/office/drawing/2014/main" id="{4DACEC1A-E41B-4ECD-8AB5-EE1690F45C68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7" name="자유형 15">
            <a:extLst>
              <a:ext uri="{FF2B5EF4-FFF2-40B4-BE49-F238E27FC236}">
                <a16:creationId xmlns:a16="http://schemas.microsoft.com/office/drawing/2014/main" id="{BC37BA9C-3485-4067-9450-55624DB8C8AE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A7FFA36-D6DD-4F5A-A5ED-AE84C447765B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47E05D-B267-41A1-A66C-598F1D23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3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9" grpId="0" animBg="1"/>
      <p:bldP spid="6" grpId="0" animBg="1"/>
      <p:bldP spid="18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  <a:ea typeface="야놀자 야체 B" panose="02020603020101020101"/>
              </a:rPr>
              <a:t>ㅍ</a:t>
            </a:r>
            <a:endParaRPr lang="ko-KR" altLang="en-US" dirty="0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어색한 문장 검사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87DEC87-B219-4F8C-A1A9-2F4408B7ACD5}"/>
              </a:ext>
            </a:extLst>
          </p:cNvPr>
          <p:cNvSpPr/>
          <p:nvPr/>
        </p:nvSpPr>
        <p:spPr>
          <a:xfrm>
            <a:off x="1786759" y="1646964"/>
            <a:ext cx="8903237" cy="3330982"/>
          </a:xfrm>
          <a:custGeom>
            <a:avLst/>
            <a:gdLst>
              <a:gd name="connsiteX0" fmla="*/ 0 w 7977351"/>
              <a:gd name="connsiteY0" fmla="*/ 2228194 h 2402911"/>
              <a:gd name="connsiteX1" fmla="*/ 4246179 w 7977351"/>
              <a:gd name="connsiteY1" fmla="*/ 2175642 h 2402911"/>
              <a:gd name="connsiteX2" fmla="*/ 7977351 w 7977351"/>
              <a:gd name="connsiteY2" fmla="*/ 0 h 240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7351" h="2402911">
                <a:moveTo>
                  <a:pt x="0" y="2228194"/>
                </a:moveTo>
                <a:cubicBezTo>
                  <a:pt x="1458310" y="2387601"/>
                  <a:pt x="2916621" y="2547008"/>
                  <a:pt x="4246179" y="2175642"/>
                </a:cubicBezTo>
                <a:cubicBezTo>
                  <a:pt x="5575737" y="1804276"/>
                  <a:pt x="6776544" y="902138"/>
                  <a:pt x="7977351" y="0"/>
                </a:cubicBezTo>
              </a:path>
            </a:pathLst>
          </a:custGeom>
          <a:noFill/>
          <a:ln w="165100">
            <a:gradFill>
              <a:gsLst>
                <a:gs pos="0">
                  <a:srgbClr val="FF6600"/>
                </a:gs>
                <a:gs pos="100000">
                  <a:srgbClr val="6E727A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47AC58-004A-4B9B-81D6-DF60D226A047}"/>
              </a:ext>
            </a:extLst>
          </p:cNvPr>
          <p:cNvGrpSpPr/>
          <p:nvPr/>
        </p:nvGrpSpPr>
        <p:grpSpPr>
          <a:xfrm>
            <a:off x="5645559" y="3698028"/>
            <a:ext cx="1819373" cy="1728000"/>
            <a:chOff x="5461412" y="3646099"/>
            <a:chExt cx="1819373" cy="1728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3BA89D8-307F-4FB7-A574-31ECA1FAB8A7}"/>
                </a:ext>
              </a:extLst>
            </p:cNvPr>
            <p:cNvSpPr/>
            <p:nvPr/>
          </p:nvSpPr>
          <p:spPr>
            <a:xfrm>
              <a:off x="5507099" y="3646099"/>
              <a:ext cx="1728000" cy="1728000"/>
            </a:xfrm>
            <a:prstGeom prst="ellipse">
              <a:avLst/>
            </a:prstGeom>
            <a:solidFill>
              <a:schemeClr val="bg1"/>
            </a:solidFill>
            <a:ln w="88900">
              <a:gradFill>
                <a:gsLst>
                  <a:gs pos="0">
                    <a:srgbClr val="F96A25"/>
                  </a:gs>
                  <a:gs pos="100000">
                    <a:srgbClr val="83727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ea typeface="Noto Sans KR" panose="020B0500000000000000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C534A9A-9B6C-4525-8598-C5D25A567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23"/>
            <a:stretch/>
          </p:blipFill>
          <p:spPr>
            <a:xfrm>
              <a:off x="5935416" y="3875994"/>
              <a:ext cx="871364" cy="7326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1ED41E-2455-454C-A0A3-659593070D86}"/>
                </a:ext>
              </a:extLst>
            </p:cNvPr>
            <p:cNvSpPr txBox="1"/>
            <p:nvPr/>
          </p:nvSpPr>
          <p:spPr>
            <a:xfrm>
              <a:off x="5461412" y="4615514"/>
              <a:ext cx="181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ea typeface="Noto Sans KR" panose="020B0500000000000000" pitchFamily="34" charset="-127"/>
                </a:rPr>
                <a:t>Fine-Tuning</a:t>
              </a:r>
              <a:endParaRPr lang="ko-KR" altLang="en-US" b="1" dirty="0">
                <a:solidFill>
                  <a:schemeClr val="tx1"/>
                </a:solidFill>
                <a:ea typeface="Noto Sans KR" panose="020B0500000000000000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8D49FBB-0DB0-4499-9065-85B0338CB056}"/>
              </a:ext>
            </a:extLst>
          </p:cNvPr>
          <p:cNvGrpSpPr/>
          <p:nvPr/>
        </p:nvGrpSpPr>
        <p:grpSpPr>
          <a:xfrm>
            <a:off x="2593445" y="4094040"/>
            <a:ext cx="1819373" cy="1728000"/>
            <a:chOff x="2593445" y="3989333"/>
            <a:chExt cx="1819373" cy="1728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5D25382-FFA5-48DD-98C1-3780E8E8D322}"/>
                </a:ext>
              </a:extLst>
            </p:cNvPr>
            <p:cNvSpPr/>
            <p:nvPr/>
          </p:nvSpPr>
          <p:spPr>
            <a:xfrm>
              <a:off x="2639132" y="3989333"/>
              <a:ext cx="1728000" cy="1728000"/>
            </a:xfrm>
            <a:prstGeom prst="ellipse">
              <a:avLst/>
            </a:prstGeom>
            <a:solidFill>
              <a:schemeClr val="bg1"/>
            </a:solidFill>
            <a:ln w="88900">
              <a:gradFill>
                <a:gsLst>
                  <a:gs pos="0">
                    <a:srgbClr val="F96A25"/>
                  </a:gs>
                  <a:gs pos="100000">
                    <a:srgbClr val="83727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" panose="020B0500000000000000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4503AC5-568C-45C5-A714-358B29BCB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34"/>
            <a:stretch/>
          </p:blipFill>
          <p:spPr>
            <a:xfrm>
              <a:off x="3019222" y="4141018"/>
              <a:ext cx="967818" cy="8010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481117-D1F3-4DC3-8630-B8ED7591D520}"/>
                </a:ext>
              </a:extLst>
            </p:cNvPr>
            <p:cNvSpPr txBox="1"/>
            <p:nvPr/>
          </p:nvSpPr>
          <p:spPr>
            <a:xfrm>
              <a:off x="2593445" y="4920558"/>
              <a:ext cx="181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ea typeface="Noto Sans KR" panose="020B0500000000000000" pitchFamily="34" charset="-127"/>
                </a:rPr>
                <a:t>Pre-Training</a:t>
              </a:r>
              <a:endParaRPr lang="ko-KR" altLang="en-US" b="1" dirty="0">
                <a:solidFill>
                  <a:schemeClr val="tx1"/>
                </a:solidFill>
                <a:ea typeface="Noto Sans K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2ACCDC-091B-4F86-9ACF-4F86833B2D73}"/>
              </a:ext>
            </a:extLst>
          </p:cNvPr>
          <p:cNvGrpSpPr/>
          <p:nvPr/>
        </p:nvGrpSpPr>
        <p:grpSpPr>
          <a:xfrm>
            <a:off x="8079471" y="2146169"/>
            <a:ext cx="1819373" cy="1728000"/>
            <a:chOff x="8223442" y="2528179"/>
            <a:chExt cx="1819373" cy="1728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7A4760-9701-4DF2-85BE-0CAE87019E46}"/>
                </a:ext>
              </a:extLst>
            </p:cNvPr>
            <p:cNvSpPr/>
            <p:nvPr/>
          </p:nvSpPr>
          <p:spPr>
            <a:xfrm>
              <a:off x="8259400" y="2528179"/>
              <a:ext cx="1728000" cy="1728000"/>
            </a:xfrm>
            <a:prstGeom prst="ellipse">
              <a:avLst/>
            </a:prstGeom>
            <a:solidFill>
              <a:schemeClr val="bg1"/>
            </a:solidFill>
            <a:ln w="88900">
              <a:gradFill>
                <a:gsLst>
                  <a:gs pos="0">
                    <a:srgbClr val="F96A25"/>
                  </a:gs>
                  <a:gs pos="100000">
                    <a:srgbClr val="83727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" panose="020B0500000000000000" pitchFamily="34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2D358F-572D-4E38-868A-DBADC12C0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63"/>
            <a:stretch/>
          </p:blipFill>
          <p:spPr>
            <a:xfrm>
              <a:off x="8650313" y="2731902"/>
              <a:ext cx="946174" cy="7582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FAD13-5393-4AC5-A009-E036AF2D7999}"/>
                </a:ext>
              </a:extLst>
            </p:cNvPr>
            <p:cNvSpPr txBox="1"/>
            <p:nvPr/>
          </p:nvSpPr>
          <p:spPr>
            <a:xfrm>
              <a:off x="8223442" y="3461433"/>
              <a:ext cx="181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ea typeface="Noto Sans KR" panose="020B0500000000000000" pitchFamily="34" charset="-127"/>
                </a:rPr>
                <a:t>Classification</a:t>
              </a:r>
              <a:endParaRPr lang="ko-KR" altLang="en-US" b="1" dirty="0">
                <a:solidFill>
                  <a:schemeClr val="tx1"/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670420D-FFD7-48E9-B824-4A73F11A6268}"/>
              </a:ext>
            </a:extLst>
          </p:cNvPr>
          <p:cNvSpPr txBox="1"/>
          <p:nvPr/>
        </p:nvSpPr>
        <p:spPr>
          <a:xfrm>
            <a:off x="2647420" y="2066695"/>
            <a:ext cx="15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ea typeface="Noto Sans KR" panose="020B0500000000000000" pitchFamily="34" charset="-127"/>
              </a:rPr>
              <a:t>KoELECTRA</a:t>
            </a:r>
            <a:endParaRPr lang="ko-KR" altLang="en-US" b="1" dirty="0"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FB932-7EF3-41DC-8E5E-B838A3B92447}"/>
              </a:ext>
            </a:extLst>
          </p:cNvPr>
          <p:cNvSpPr txBox="1"/>
          <p:nvPr/>
        </p:nvSpPr>
        <p:spPr>
          <a:xfrm>
            <a:off x="1305537" y="3951491"/>
            <a:ext cx="162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한국어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Corpus</a:t>
            </a:r>
            <a:endParaRPr lang="en-US" altLang="ko-KR" b="0" dirty="0">
              <a:effectLst/>
              <a:ea typeface="Noto Sans KR" panose="020B05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6435F9-C40D-46A3-863A-9F2D4CD45E47}"/>
              </a:ext>
            </a:extLst>
          </p:cNvPr>
          <p:cNvSpPr txBox="1"/>
          <p:nvPr/>
        </p:nvSpPr>
        <p:spPr>
          <a:xfrm>
            <a:off x="4204298" y="4217392"/>
            <a:ext cx="162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자소서</a:t>
            </a:r>
            <a:br>
              <a:rPr lang="en-US" altLang="ko-KR" sz="1800" b="1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</a:b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문장</a:t>
            </a:r>
            <a:endParaRPr lang="en-US" altLang="ko-KR" b="0" dirty="0">
              <a:effectLst/>
              <a:ea typeface="Noto Sans KR" panose="020B0500000000000000" pitchFamily="34" charset="-127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슬라이드 확대/축소 33">
                <a:extLst>
                  <a:ext uri="{FF2B5EF4-FFF2-40B4-BE49-F238E27FC236}">
                    <a16:creationId xmlns:a16="http://schemas.microsoft.com/office/drawing/2014/main" id="{5FBBF280-2B35-43F0-8ADD-E0A591A0EA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8384310"/>
                  </p:ext>
                </p:extLst>
              </p:nvPr>
            </p:nvGraphicFramePr>
            <p:xfrm>
              <a:off x="2552457" y="6846086"/>
              <a:ext cx="1901348" cy="1069508"/>
            </p:xfrm>
            <a:graphic>
              <a:graphicData uri="http://schemas.microsoft.com/office/powerpoint/2016/slidezoom">
                <pslz:sldZm>
                  <pslz:sldZmObj sldId="2778" cId="2177616767">
                    <pslz:zmPr id="{25E8DC4C-121C-4812-B225-F9FA6E64FAE5}" transitionDur="1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01348" cy="1069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슬라이드 확대/축소 3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FBBF280-2B35-43F0-8ADD-E0A591A0EA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2457" y="6846086"/>
                <a:ext cx="1901348" cy="10695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A894763D-0FA6-4E1D-8B53-B352F40A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10" y="2617056"/>
            <a:ext cx="3202944" cy="89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29D0619-1EED-40E0-B524-84543DCEE10B}"/>
              </a:ext>
            </a:extLst>
          </p:cNvPr>
          <p:cNvGrpSpPr/>
          <p:nvPr/>
        </p:nvGrpSpPr>
        <p:grpSpPr>
          <a:xfrm>
            <a:off x="8446453" y="3731302"/>
            <a:ext cx="3170966" cy="2311789"/>
            <a:chOff x="8644017" y="3501273"/>
            <a:chExt cx="3075370" cy="281640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07B2432E-9ECA-4C63-BD5B-99388BBAC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938" b="93906" l="9961" r="89974">
                          <a14:foregroundMark x1="37695" y1="42604" x2="53971" y2="61563"/>
                          <a14:foregroundMark x1="50195" y1="27969" x2="29297" y2="44063"/>
                          <a14:foregroundMark x1="29297" y1="44063" x2="30143" y2="62396"/>
                          <a14:foregroundMark x1="30143" y1="62396" x2="49219" y2="68021"/>
                          <a14:foregroundMark x1="49219" y1="68021" x2="73047" y2="57344"/>
                          <a14:foregroundMark x1="73047" y1="57344" x2="74479" y2="40000"/>
                          <a14:foregroundMark x1="74479" y1="40000" x2="58854" y2="26250"/>
                          <a14:foregroundMark x1="58854" y1="26250" x2="53581" y2="24219"/>
                          <a14:foregroundMark x1="34570" y1="87969" x2="25911" y2="70990"/>
                          <a14:foregroundMark x1="25911" y1="70990" x2="27669" y2="42188"/>
                          <a14:foregroundMark x1="27669" y1="42188" x2="35352" y2="28333"/>
                          <a14:foregroundMark x1="35352" y1="28333" x2="51628" y2="20625"/>
                          <a14:foregroundMark x1="51628" y1="20625" x2="66667" y2="30781"/>
                          <a14:foregroundMark x1="66667" y1="30781" x2="67969" y2="46354"/>
                          <a14:foregroundMark x1="67969" y1="46354" x2="60677" y2="73125"/>
                          <a14:foregroundMark x1="71224" y1="21302" x2="75781" y2="63021"/>
                          <a14:foregroundMark x1="75781" y1="63021" x2="67839" y2="78854"/>
                          <a14:foregroundMark x1="67839" y1="78854" x2="57357" y2="82604"/>
                          <a14:foregroundMark x1="80339" y1="51146" x2="73503" y2="69688"/>
                          <a14:foregroundMark x1="73503" y1="69688" x2="57682" y2="78333"/>
                          <a14:foregroundMark x1="57682" y1="78333" x2="19987" y2="81927"/>
                          <a14:foregroundMark x1="19987" y1="81927" x2="35742" y2="90833"/>
                          <a14:foregroundMark x1="35742" y1="90833" x2="54557" y2="90313"/>
                          <a14:foregroundMark x1="54557" y1="90313" x2="77474" y2="90313"/>
                          <a14:foregroundMark x1="80143" y1="92292" x2="23177" y2="89792"/>
                          <a14:foregroundMark x1="48177" y1="14688" x2="48177" y2="24010"/>
                          <a14:foregroundMark x1="50195" y1="15781" x2="37891" y2="22760"/>
                          <a14:foregroundMark x1="46484" y1="9844" x2="52539" y2="11719"/>
                          <a14:foregroundMark x1="53125" y1="5938" x2="45052" y2="8438"/>
                          <a14:foregroundMark x1="46354" y1="10677" x2="44076" y2="17240"/>
                          <a14:foregroundMark x1="41211" y1="16875" x2="22852" y2="22344"/>
                          <a14:foregroundMark x1="22852" y1="22344" x2="18620" y2="40469"/>
                          <a14:foregroundMark x1="86458" y1="92865" x2="85612" y2="93906"/>
                          <a14:backgroundMark x1="89193" y1="75208" x2="89193" y2="70052"/>
                          <a14:backgroundMark x1="87956" y1="75208" x2="87956" y2="75208"/>
                          <a14:backgroundMark x1="87695" y1="50417" x2="87630" y2="52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017" y="3501273"/>
              <a:ext cx="3075370" cy="28164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9B3073-4759-40CD-A757-95E176B6FC1A}"/>
                </a:ext>
              </a:extLst>
            </p:cNvPr>
            <p:cNvSpPr txBox="1"/>
            <p:nvPr/>
          </p:nvSpPr>
          <p:spPr>
            <a:xfrm>
              <a:off x="9261750" y="4388113"/>
              <a:ext cx="1898570" cy="15560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i="0" u="none" strike="noStrike" dirty="0">
                  <a:solidFill>
                    <a:srgbClr val="000000"/>
                  </a:solidFill>
                  <a:effectLst/>
                  <a:ea typeface="Noto Sans KR" panose="020B0500000000000000" pitchFamily="34" charset="-127"/>
                </a:rPr>
                <a:t>직장인에게 가장 필요한 부분은 ‘</a:t>
              </a:r>
              <a:r>
                <a:rPr lang="ko-KR" altLang="en-US" sz="1100" i="0" u="none" strike="noStrike" dirty="0" err="1">
                  <a:solidFill>
                    <a:srgbClr val="000000"/>
                  </a:solidFill>
                  <a:effectLst/>
                  <a:ea typeface="Noto Sans KR" panose="020B0500000000000000" pitchFamily="34" charset="-127"/>
                </a:rPr>
                <a:t>소통’이라고</a:t>
              </a:r>
              <a:r>
                <a:rPr lang="ko-KR" altLang="en-US" sz="1100" i="0" u="none" strike="noStrike" dirty="0">
                  <a:solidFill>
                    <a:srgbClr val="000000"/>
                  </a:solidFill>
                  <a:effectLst/>
                  <a:ea typeface="Noto Sans KR" panose="020B0500000000000000" pitchFamily="34" charset="-127"/>
                </a:rPr>
                <a:t> 생각합니다</a:t>
              </a:r>
              <a:r>
                <a:rPr lang="en-US" altLang="ko-KR" sz="1100" i="0" u="none" strike="noStrike" dirty="0">
                  <a:solidFill>
                    <a:srgbClr val="000000"/>
                  </a:solidFill>
                  <a:effectLst/>
                  <a:ea typeface="Noto Sans KR" panose="020B0500000000000000" pitchFamily="34" charset="-127"/>
                </a:rPr>
                <a:t>. </a:t>
              </a:r>
              <a:r>
                <a:rPr lang="ko-KR" altLang="en-US" sz="1100" i="0" u="none" strike="noStrike" dirty="0">
                  <a:solidFill>
                    <a:srgbClr val="000000"/>
                  </a:solidFill>
                  <a:effectLst/>
                  <a:ea typeface="Noto Sans KR" panose="020B0500000000000000" pitchFamily="34" charset="-127"/>
                </a:rPr>
                <a:t>직장에서 발생하는 문제점 중 소통의 부재가 원인인 경우가 많아지고 있습니다</a:t>
              </a:r>
              <a:r>
                <a:rPr lang="en-US" altLang="ko-KR" sz="1100" i="0" u="none" strike="noStrike" dirty="0">
                  <a:solidFill>
                    <a:srgbClr val="000000"/>
                  </a:solidFill>
                  <a:effectLst/>
                  <a:ea typeface="Noto Sans KR" panose="020B0500000000000000" pitchFamily="34" charset="-127"/>
                </a:rPr>
                <a:t>.</a:t>
              </a:r>
              <a:r>
                <a:rPr lang="ko-KR" altLang="en-US" sz="1100" i="0" u="none" strike="noStrike" dirty="0">
                  <a:solidFill>
                    <a:srgbClr val="000000"/>
                  </a:solidFill>
                  <a:effectLst/>
                  <a:ea typeface="Noto Sans KR" panose="020B0500000000000000" pitchFamily="34" charset="-127"/>
                </a:rPr>
                <a:t> </a:t>
              </a:r>
              <a:r>
                <a:rPr lang="ko-KR" altLang="en-US" sz="1100" b="1" i="0" u="none" strike="noStrike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ea typeface="Noto Sans KR" panose="020B0500000000000000" pitchFamily="34" charset="-127"/>
                </a:rPr>
                <a:t>저는 ‘</a:t>
              </a:r>
              <a:r>
                <a:rPr lang="ko-KR" altLang="en-US" sz="1100" b="1" i="0" u="none" strike="noStrike" dirty="0" err="1">
                  <a:solidFill>
                    <a:srgbClr val="000000"/>
                  </a:solidFill>
                  <a:effectLst/>
                  <a:highlight>
                    <a:srgbClr val="FFFF00"/>
                  </a:highlight>
                  <a:ea typeface="Noto Sans KR" panose="020B0500000000000000" pitchFamily="34" charset="-127"/>
                </a:rPr>
                <a:t>공유’의</a:t>
              </a:r>
              <a:br>
                <a:rPr lang="en-US" altLang="ko-KR" sz="1100" b="1" i="0" u="none" strike="noStrike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ea typeface="Noto Sans KR" panose="020B0500000000000000" pitchFamily="34" charset="-127"/>
                </a:rPr>
              </a:br>
              <a:r>
                <a:rPr lang="ko-KR" altLang="en-US" sz="1100" b="1" i="0" u="none" strike="noStrike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ea typeface="Noto Sans KR" panose="020B0500000000000000" pitchFamily="34" charset="-127"/>
                </a:rPr>
                <a:t>중요성에 대해서 깨달을 수 있었습니다</a:t>
              </a:r>
              <a:r>
                <a:rPr lang="en-US" altLang="ko-KR" sz="1100" b="1" i="0" u="none" strike="noStrike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ea typeface="Noto Sans KR" panose="020B0500000000000000" pitchFamily="34" charset="-127"/>
                </a:rPr>
                <a:t> </a:t>
              </a:r>
              <a:endParaRPr lang="ko-KR" altLang="en-US" sz="1100" b="1" dirty="0">
                <a:effectLst/>
                <a:highlight>
                  <a:srgbClr val="FFFF00"/>
                </a:highlight>
                <a:ea typeface="Noto Sans KR" panose="020B0500000000000000" pitchFamily="34" charset="-127"/>
              </a:endParaRP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8FA58BA9-0A27-4BA9-84FA-A147839A8F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0821D3-ECFD-4AA3-A45F-72410671A844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모서리가 둥근 직사각형 13">
            <a:extLst>
              <a:ext uri="{FF2B5EF4-FFF2-40B4-BE49-F238E27FC236}">
                <a16:creationId xmlns:a16="http://schemas.microsoft.com/office/drawing/2014/main" id="{BB508B9E-5DAA-4DC3-8799-8FAA349BFCB0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DBE0C1F9-371E-4396-81A0-3142F2B53051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9" name="자유형 16">
            <a:extLst>
              <a:ext uri="{FF2B5EF4-FFF2-40B4-BE49-F238E27FC236}">
                <a16:creationId xmlns:a16="http://schemas.microsoft.com/office/drawing/2014/main" id="{3E1D44D2-558D-4D07-A09A-97C191ADB136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5">
            <a:extLst>
              <a:ext uri="{FF2B5EF4-FFF2-40B4-BE49-F238E27FC236}">
                <a16:creationId xmlns:a16="http://schemas.microsoft.com/office/drawing/2014/main" id="{207688AF-B2E3-463B-9B86-E6AEAE26E678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E7200F5-2CAD-447B-AA26-C624B6DE3A24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71368B-1ACF-41FA-AC28-B10E72477439}"/>
              </a:ext>
            </a:extLst>
          </p:cNvPr>
          <p:cNvSpPr txBox="1"/>
          <p:nvPr/>
        </p:nvSpPr>
        <p:spPr>
          <a:xfrm>
            <a:off x="5498968" y="1341768"/>
            <a:ext cx="2052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ea typeface="Noto Sans KR" panose="020B0500000000000000" pitchFamily="34" charset="-127"/>
              </a:rPr>
              <a:t>ReAI</a:t>
            </a:r>
            <a:br>
              <a:rPr lang="en-US" altLang="ko-KR" b="1" dirty="0">
                <a:ea typeface="Noto Sans KR" panose="020B0500000000000000" pitchFamily="34" charset="-127"/>
              </a:rPr>
            </a:br>
            <a:r>
              <a:rPr lang="en-US" altLang="ko-KR" b="1" dirty="0">
                <a:ea typeface="Noto Sans KR" panose="020B0500000000000000" pitchFamily="34" charset="-127"/>
              </a:rPr>
              <a:t>Classifier Model</a:t>
            </a:r>
            <a:endParaRPr lang="ko-KR" altLang="en-US" b="1" dirty="0">
              <a:ea typeface="Noto Sans KR" panose="020B0500000000000000" pitchFamily="34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A5FE3BD-6663-4A4B-B0C3-2BEA43D41D18}"/>
              </a:ext>
            </a:extLst>
          </p:cNvPr>
          <p:cNvGrpSpPr/>
          <p:nvPr/>
        </p:nvGrpSpPr>
        <p:grpSpPr>
          <a:xfrm>
            <a:off x="5370963" y="2064871"/>
            <a:ext cx="1711407" cy="1209630"/>
            <a:chOff x="7384868" y="2829637"/>
            <a:chExt cx="3023772" cy="2137214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8E9E6A7-E52E-4ED2-8C17-25A94DBEF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08327" flipH="1">
              <a:off x="7384868" y="2927983"/>
              <a:ext cx="995379" cy="99538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BA6FFDC8-2D51-44AE-98B4-8CBF35D5239D}"/>
                </a:ext>
              </a:extLst>
            </p:cNvPr>
            <p:cNvGrpSpPr/>
            <p:nvPr/>
          </p:nvGrpSpPr>
          <p:grpSpPr>
            <a:xfrm>
              <a:off x="8271426" y="2829637"/>
              <a:ext cx="2137214" cy="2137214"/>
              <a:chOff x="8271426" y="2829637"/>
              <a:chExt cx="2137214" cy="2137214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987580E-AA80-42FE-990B-DF225342B443}"/>
                  </a:ext>
                </a:extLst>
              </p:cNvPr>
              <p:cNvSpPr/>
              <p:nvPr/>
            </p:nvSpPr>
            <p:spPr>
              <a:xfrm>
                <a:off x="8271426" y="2829637"/>
                <a:ext cx="2137214" cy="213721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6E727A">
                      <a:alpha val="48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" panose="020B0500000000000000" pitchFamily="34" charset="-127"/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89DB76E8-BE11-4D72-842E-64AB186931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32"/>
              <a:stretch/>
            </p:blipFill>
            <p:spPr>
              <a:xfrm flipH="1">
                <a:off x="8757972" y="3333536"/>
                <a:ext cx="1343842" cy="116065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CAD85459-5386-40DF-8215-876270C158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316248"/>
                  </p:ext>
                </p:extLst>
              </p:nvPr>
            </p:nvGraphicFramePr>
            <p:xfrm flipV="1">
              <a:off x="8876876" y="5996365"/>
              <a:ext cx="108000" cy="60750"/>
            </p:xfrm>
            <a:graphic>
              <a:graphicData uri="http://schemas.microsoft.com/office/powerpoint/2016/slidezoom">
                <pslz:sldZm>
                  <pslz:sldZmObj sldId="2777" cId="1491092461">
                    <pslz:zmPr id="{CABDFD23-C76B-4671-9475-A23AFEBEE233}" returnToParent="0" transitionDur="3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0" y="0"/>
                          <a:ext cx="108000" cy="60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슬라이드 확대/축소 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CAD85459-5386-40DF-8215-876270C158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flipV="1">
                <a:off x="8876876" y="5996365"/>
                <a:ext cx="108000" cy="60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B735AD33-E731-4AEE-87FD-C119A7E729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0332165"/>
                  </p:ext>
                </p:extLst>
              </p:nvPr>
            </p:nvGraphicFramePr>
            <p:xfrm>
              <a:off x="9283042" y="6048919"/>
              <a:ext cx="108000" cy="60749"/>
            </p:xfrm>
            <a:graphic>
              <a:graphicData uri="http://schemas.microsoft.com/office/powerpoint/2016/slidezoom">
                <pslz:sldZm>
                  <pslz:sldZmObj sldId="2803" cId="2899012972">
                    <pslz:zmPr id="{0A53A59F-4ED2-4052-859B-DE5C68DDF2D3}" transitionDur="3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000" cy="607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슬라이드 확대/축소 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B735AD33-E731-4AEE-87FD-C119A7E729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83042" y="6048919"/>
                <a:ext cx="108000" cy="607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203966-8330-4266-B76D-4D075CE11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/>
      <p:bldP spid="32" grpId="0"/>
      <p:bldP spid="47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1" y="1181894"/>
            <a:ext cx="3266107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높은 성능의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KoELECTRA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4B9686-85C3-4645-AB60-A19EF4E64A38}"/>
              </a:ext>
            </a:extLst>
          </p:cNvPr>
          <p:cNvGrpSpPr/>
          <p:nvPr/>
        </p:nvGrpSpPr>
        <p:grpSpPr>
          <a:xfrm>
            <a:off x="2045855" y="2158734"/>
            <a:ext cx="8100291" cy="4012294"/>
            <a:chOff x="923636" y="1737930"/>
            <a:chExt cx="10169237" cy="48065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6212F3-CE17-4E03-AAEE-43AA97675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36" y="1737930"/>
              <a:ext cx="10169237" cy="4806501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F82F01D-6344-4A6A-9158-918697A6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949" y="1907667"/>
              <a:ext cx="9592061" cy="3218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09BA88B-792D-4406-ABBC-355259B5B35A}"/>
                </a:ext>
              </a:extLst>
            </p:cNvPr>
            <p:cNvSpPr/>
            <p:nvPr/>
          </p:nvSpPr>
          <p:spPr>
            <a:xfrm>
              <a:off x="1212045" y="4348726"/>
              <a:ext cx="9639868" cy="77745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D726240-3E19-4FF9-A3E2-080276D216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3"/>
          <a:stretch/>
        </p:blipFill>
        <p:spPr>
          <a:xfrm>
            <a:off x="2265009" y="2251225"/>
            <a:ext cx="1112122" cy="93881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FC24929-7834-4F0F-A278-0F9D0BD2C1D5}"/>
              </a:ext>
            </a:extLst>
          </p:cNvPr>
          <p:cNvSpPr txBox="1"/>
          <p:nvPr/>
        </p:nvSpPr>
        <p:spPr>
          <a:xfrm>
            <a:off x="3611419" y="1646964"/>
            <a:ext cx="475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한국어로 </a:t>
            </a:r>
            <a:r>
              <a:rPr lang="ko-KR" altLang="en-US" sz="2000" b="1" dirty="0" err="1"/>
              <a:t>사전학습된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BERT Models </a:t>
            </a:r>
            <a:endParaRPr lang="ko-KR" altLang="en-US" sz="2000" b="1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A8417CE-6625-4B87-97D0-9EEA8AC9B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4C921C5-299A-4492-B432-CFCCC0598BA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28" name="모서리가 둥근 직사각형 13">
            <a:extLst>
              <a:ext uri="{FF2B5EF4-FFF2-40B4-BE49-F238E27FC236}">
                <a16:creationId xmlns:a16="http://schemas.microsoft.com/office/drawing/2014/main" id="{523CBB5D-0942-492C-8F3F-C6FF22EE3941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모서리가 둥근 직사각형 8">
            <a:extLst>
              <a:ext uri="{FF2B5EF4-FFF2-40B4-BE49-F238E27FC236}">
                <a16:creationId xmlns:a16="http://schemas.microsoft.com/office/drawing/2014/main" id="{30191670-AE7C-4177-B742-A8C1DAB7980C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0" name="자유형 16">
            <a:extLst>
              <a:ext uri="{FF2B5EF4-FFF2-40B4-BE49-F238E27FC236}">
                <a16:creationId xmlns:a16="http://schemas.microsoft.com/office/drawing/2014/main" id="{2B6E0352-9529-49A8-8F9A-BECAC90DF8C0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1" name="자유형 15">
            <a:extLst>
              <a:ext uri="{FF2B5EF4-FFF2-40B4-BE49-F238E27FC236}">
                <a16:creationId xmlns:a16="http://schemas.microsoft.com/office/drawing/2014/main" id="{F3015A25-1B49-4778-9978-A816CEEF72DB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301B8F5-C437-4B63-8815-AD163DB9DF6D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F02489-BB0C-4DBD-A480-C91AE91F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616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어색한 문장 검사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14615B9-DFC9-4B88-AAA2-439D15942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880C1A-9103-4C35-8E57-3231B74C7D4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Google Shape;481;p32">
            <a:extLst>
              <a:ext uri="{FF2B5EF4-FFF2-40B4-BE49-F238E27FC236}">
                <a16:creationId xmlns:a16="http://schemas.microsoft.com/office/drawing/2014/main" id="{CFC041CB-3B56-4C22-8CF5-7186BAB3D508}"/>
              </a:ext>
            </a:extLst>
          </p:cNvPr>
          <p:cNvSpPr/>
          <p:nvPr/>
        </p:nvSpPr>
        <p:spPr>
          <a:xfrm>
            <a:off x="1437754" y="2013648"/>
            <a:ext cx="4344860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" altLang="en-US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직장인에게 가장 필요한 부분은 ‘소통’이라고 생각합니다</a:t>
            </a:r>
            <a:r>
              <a:rPr lang="en-US" altLang="ko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endParaRPr sz="1600" dirty="0">
              <a:solidFill>
                <a:schemeClr val="lt1"/>
              </a:solidFill>
              <a:ea typeface="Noto Sans KR" panose="020B0500000000000000" pitchFamily="34" charset="-127"/>
            </a:endParaRPr>
          </a:p>
        </p:txBody>
      </p:sp>
      <p:sp>
        <p:nvSpPr>
          <p:cNvPr id="16" name="Google Shape;482;p32">
            <a:extLst>
              <a:ext uri="{FF2B5EF4-FFF2-40B4-BE49-F238E27FC236}">
                <a16:creationId xmlns:a16="http://schemas.microsoft.com/office/drawing/2014/main" id="{70603A37-6982-4996-B586-46952E3320A8}"/>
              </a:ext>
            </a:extLst>
          </p:cNvPr>
          <p:cNvSpPr/>
          <p:nvPr/>
        </p:nvSpPr>
        <p:spPr>
          <a:xfrm>
            <a:off x="2907773" y="2694266"/>
            <a:ext cx="5664725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" altLang="en-US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직장에서 발생하는 문제점 중 소통의 부재가 원인인 경우가 많아지고 있습니다</a:t>
            </a:r>
            <a:r>
              <a:rPr lang="en-US" altLang="ko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.</a:t>
            </a:r>
            <a:endParaRPr sz="1600" dirty="0">
              <a:solidFill>
                <a:schemeClr val="lt1"/>
              </a:solidFill>
              <a:ea typeface="Noto Sans KR" panose="020B0500000000000000" pitchFamily="34" charset="-127"/>
            </a:endParaRPr>
          </a:p>
        </p:txBody>
      </p:sp>
      <p:sp>
        <p:nvSpPr>
          <p:cNvPr id="30" name="Google Shape;481;p32">
            <a:extLst>
              <a:ext uri="{FF2B5EF4-FFF2-40B4-BE49-F238E27FC236}">
                <a16:creationId xmlns:a16="http://schemas.microsoft.com/office/drawing/2014/main" id="{243C0F00-7E72-4FE2-ACD4-03CBC8734B33}"/>
              </a:ext>
            </a:extLst>
          </p:cNvPr>
          <p:cNvSpPr/>
          <p:nvPr/>
        </p:nvSpPr>
        <p:spPr>
          <a:xfrm>
            <a:off x="1437754" y="3881167"/>
            <a:ext cx="4344860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" altLang="en-US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직장인에게 가장 필요한 부분은 ‘소통’이라고 생각합니다</a:t>
            </a:r>
            <a:r>
              <a:rPr lang="en-US" altLang="ko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endParaRPr sz="1600" dirty="0">
              <a:solidFill>
                <a:schemeClr val="lt1"/>
              </a:solidFill>
              <a:ea typeface="Noto Sans KR" panose="020B0500000000000000" pitchFamily="34" charset="-127"/>
            </a:endParaRPr>
          </a:p>
        </p:txBody>
      </p:sp>
      <p:sp>
        <p:nvSpPr>
          <p:cNvPr id="31" name="Google Shape;482;p32">
            <a:extLst>
              <a:ext uri="{FF2B5EF4-FFF2-40B4-BE49-F238E27FC236}">
                <a16:creationId xmlns:a16="http://schemas.microsoft.com/office/drawing/2014/main" id="{65424B4D-B015-42B5-9E3E-CD504BD4ABA0}"/>
              </a:ext>
            </a:extLst>
          </p:cNvPr>
          <p:cNvSpPr/>
          <p:nvPr/>
        </p:nvSpPr>
        <p:spPr>
          <a:xfrm>
            <a:off x="2907774" y="4517960"/>
            <a:ext cx="5664726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-KR" altLang="en-US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저는 ‘</a:t>
            </a:r>
            <a:r>
              <a:rPr lang="ko-KR" altLang="en-US" sz="1400" b="1" dirty="0" err="1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공유’의</a:t>
            </a:r>
            <a:r>
              <a:rPr lang="ko-KR" altLang="en-US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 중요성에 대해서 깨달을 수 있었습니다</a:t>
            </a:r>
            <a:r>
              <a:rPr lang="en-US" altLang="ko-KR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endParaRPr sz="1600" dirty="0">
              <a:solidFill>
                <a:schemeClr val="lt1"/>
              </a:solidFill>
              <a:ea typeface="Noto Sans KR" panose="020B0500000000000000" pitchFamily="34" charset="-127"/>
            </a:endParaRPr>
          </a:p>
        </p:txBody>
      </p:sp>
      <p:sp>
        <p:nvSpPr>
          <p:cNvPr id="32" name="Google Shape;482;p32">
            <a:extLst>
              <a:ext uri="{FF2B5EF4-FFF2-40B4-BE49-F238E27FC236}">
                <a16:creationId xmlns:a16="http://schemas.microsoft.com/office/drawing/2014/main" id="{B1F0A5A4-85A5-4D31-A871-4E6D997C0AF8}"/>
              </a:ext>
            </a:extLst>
          </p:cNvPr>
          <p:cNvSpPr/>
          <p:nvPr/>
        </p:nvSpPr>
        <p:spPr>
          <a:xfrm>
            <a:off x="2907774" y="5047934"/>
            <a:ext cx="5664726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-KR" altLang="en-US" sz="1400" b="1" dirty="0">
                <a:solidFill>
                  <a:schemeClr val="lt1"/>
                </a:solidFill>
                <a:ea typeface="Noto Sans KR" panose="020B0500000000000000" pitchFamily="34" charset="-127"/>
                <a:sym typeface="Malgun Gothic"/>
              </a:rPr>
              <a:t>오늘은 무슨 커피가 제일 맛있나요</a:t>
            </a:r>
            <a:r>
              <a:rPr lang="en-US" altLang="ko-KR" sz="1400" b="1" dirty="0">
                <a:solidFill>
                  <a:schemeClr val="lt1"/>
                </a:solidFill>
                <a:ea typeface="Noto Sans KR" panose="020B0500000000000000" pitchFamily="34" charset="-127"/>
                <a:sym typeface="Malgun Gothic"/>
              </a:rPr>
              <a:t>?</a:t>
            </a:r>
            <a:endParaRPr sz="1600" dirty="0">
              <a:solidFill>
                <a:schemeClr val="lt1"/>
              </a:solidFill>
              <a:ea typeface="Noto Sans KR" panose="020B0500000000000000" pitchFamily="34" charset="-127"/>
            </a:endParaRPr>
          </a:p>
        </p:txBody>
      </p:sp>
      <p:sp>
        <p:nvSpPr>
          <p:cNvPr id="33" name="Google Shape;482;p32">
            <a:extLst>
              <a:ext uri="{FF2B5EF4-FFF2-40B4-BE49-F238E27FC236}">
                <a16:creationId xmlns:a16="http://schemas.microsoft.com/office/drawing/2014/main" id="{6CA92D60-08B8-4B44-BACC-7E2228424B13}"/>
              </a:ext>
            </a:extLst>
          </p:cNvPr>
          <p:cNvSpPr/>
          <p:nvPr/>
        </p:nvSpPr>
        <p:spPr>
          <a:xfrm>
            <a:off x="2907774" y="5569802"/>
            <a:ext cx="5664726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" altLang="en-US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직장에서 발생하는 문제점 중 소통의 부재가 원인인 경우가 많아지고 있습니다</a:t>
            </a:r>
            <a:r>
              <a:rPr lang="en-US" altLang="ko" sz="1400" b="1" dirty="0">
                <a:solidFill>
                  <a:schemeClr val="lt1"/>
                </a:solidFill>
                <a:ea typeface="Noto Sans KR" panose="020B0500000000000000" pitchFamily="34" charset="-127"/>
                <a:cs typeface="Malgun Gothic"/>
                <a:sym typeface="Malgun Gothic"/>
              </a:rPr>
              <a:t>.</a:t>
            </a:r>
            <a:endParaRPr sz="1600" dirty="0">
              <a:solidFill>
                <a:schemeClr val="lt1"/>
              </a:solidFill>
              <a:ea typeface="Noto Sans KR" panose="020B05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271EAD-2EB9-4DDE-AC0B-EEE7E95F1945}"/>
              </a:ext>
            </a:extLst>
          </p:cNvPr>
          <p:cNvSpPr txBox="1"/>
          <p:nvPr/>
        </p:nvSpPr>
        <p:spPr>
          <a:xfrm>
            <a:off x="1543468" y="1641274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ea typeface="Noto Sans KR" panose="020B0500000000000000" pitchFamily="34" charset="-127"/>
              </a:rPr>
              <a:t>Correct Label</a:t>
            </a:r>
            <a:endParaRPr lang="ko-KR" altLang="en-US" b="1" dirty="0">
              <a:ea typeface="Noto Sans K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049F3C-4BEB-4082-A033-F29709981897}"/>
              </a:ext>
            </a:extLst>
          </p:cNvPr>
          <p:cNvSpPr txBox="1"/>
          <p:nvPr/>
        </p:nvSpPr>
        <p:spPr>
          <a:xfrm>
            <a:off x="6033772" y="4064431"/>
            <a:ext cx="198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ea typeface="Noto Sans KR" panose="020B0500000000000000" pitchFamily="34" charset="-127"/>
              </a:rPr>
              <a:t>약 </a:t>
            </a:r>
            <a:r>
              <a:rPr lang="en-US" altLang="ko-KR" sz="1400" b="1" dirty="0">
                <a:solidFill>
                  <a:srgbClr val="F96A25"/>
                </a:solidFill>
                <a:ea typeface="Noto Sans KR" panose="020B0500000000000000" pitchFamily="34" charset="-127"/>
              </a:rPr>
              <a:t>160000 Pair</a:t>
            </a:r>
            <a:r>
              <a:rPr lang="en-US" altLang="ko-KR" sz="1100" dirty="0">
                <a:solidFill>
                  <a:srgbClr val="F96A25"/>
                </a:solidFill>
                <a:ea typeface="Noto Sans KR" panose="020B0500000000000000" pitchFamily="34" charset="-127"/>
              </a:rPr>
              <a:t> </a:t>
            </a:r>
            <a:r>
              <a:rPr lang="en-US" altLang="ko-KR" sz="1100" dirty="0">
                <a:ea typeface="Noto Sans KR" panose="020B0500000000000000" pitchFamily="34" charset="-127"/>
              </a:rPr>
              <a:t>Dataset</a:t>
            </a:r>
            <a:endParaRPr lang="ko-KR" altLang="en-US" sz="1100" dirty="0">
              <a:ea typeface="Noto Sans K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58994D-80DA-4503-9EF5-35552CE1392A}"/>
              </a:ext>
            </a:extLst>
          </p:cNvPr>
          <p:cNvSpPr txBox="1"/>
          <p:nvPr/>
        </p:nvSpPr>
        <p:spPr>
          <a:xfrm>
            <a:off x="6033772" y="2213837"/>
            <a:ext cx="198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ea typeface="Noto Sans KR" panose="020B0500000000000000" pitchFamily="34" charset="-127"/>
              </a:rPr>
              <a:t>약 </a:t>
            </a:r>
            <a:r>
              <a:rPr lang="en-US" altLang="ko-KR" sz="1400" b="1" dirty="0">
                <a:solidFill>
                  <a:srgbClr val="F96A25"/>
                </a:solidFill>
                <a:ea typeface="Noto Sans KR" panose="020B0500000000000000" pitchFamily="34" charset="-127"/>
              </a:rPr>
              <a:t>160000 Pair </a:t>
            </a:r>
            <a:r>
              <a:rPr lang="en-US" altLang="ko-KR" sz="1100" dirty="0">
                <a:ea typeface="Noto Sans KR" panose="020B0500000000000000" pitchFamily="34" charset="-127"/>
              </a:rPr>
              <a:t>Dataset</a:t>
            </a:r>
            <a:endParaRPr lang="ko-KR" altLang="en-US" sz="1100" dirty="0"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44D0D-DE8F-4A37-974D-3602F62D558A}"/>
              </a:ext>
            </a:extLst>
          </p:cNvPr>
          <p:cNvSpPr txBox="1"/>
          <p:nvPr/>
        </p:nvSpPr>
        <p:spPr>
          <a:xfrm>
            <a:off x="1203012" y="2563360"/>
            <a:ext cx="93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Noto Sans KR" panose="020B0500000000000000" pitchFamily="34" charset="-127"/>
              </a:rPr>
              <a:t>자소서 내</a:t>
            </a:r>
            <a:br>
              <a:rPr lang="en-US" altLang="ko-KR" sz="1200" dirty="0">
                <a:ea typeface="Noto Sans KR" panose="020B0500000000000000" pitchFamily="34" charset="-127"/>
              </a:rPr>
            </a:br>
            <a:r>
              <a:rPr lang="ko-KR" altLang="en-US" sz="1200" dirty="0">
                <a:ea typeface="Noto Sans KR" panose="020B0500000000000000" pitchFamily="34" charset="-127"/>
              </a:rPr>
              <a:t>연속된 문장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269D51-A2C8-40A2-98D6-F2AF2B252701}"/>
              </a:ext>
            </a:extLst>
          </p:cNvPr>
          <p:cNvSpPr txBox="1"/>
          <p:nvPr/>
        </p:nvSpPr>
        <p:spPr>
          <a:xfrm>
            <a:off x="1196488" y="4419528"/>
            <a:ext cx="93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Noto Sans KR" panose="020B0500000000000000" pitchFamily="34" charset="-127"/>
              </a:rPr>
              <a:t>다른 자소서</a:t>
            </a:r>
            <a:br>
              <a:rPr lang="en-US" altLang="ko-KR" sz="1200" dirty="0">
                <a:ea typeface="Noto Sans KR" panose="020B0500000000000000" pitchFamily="34" charset="-127"/>
              </a:rPr>
            </a:br>
            <a:r>
              <a:rPr lang="ko-KR" altLang="en-US" sz="1200" dirty="0">
                <a:ea typeface="Noto Sans KR" panose="020B0500000000000000" pitchFamily="34" charset="-127"/>
              </a:rPr>
              <a:t>랜덤 문장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1575D1-03EC-43F4-95A7-3F49DC4CC7EB}"/>
              </a:ext>
            </a:extLst>
          </p:cNvPr>
          <p:cNvSpPr txBox="1"/>
          <p:nvPr/>
        </p:nvSpPr>
        <p:spPr>
          <a:xfrm>
            <a:off x="1199653" y="4956168"/>
            <a:ext cx="93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Noto Sans KR" panose="020B0500000000000000" pitchFamily="34" charset="-127"/>
              </a:rPr>
              <a:t>한국어 대화</a:t>
            </a:r>
            <a:br>
              <a:rPr lang="en-US" altLang="ko-KR" sz="1200" dirty="0">
                <a:ea typeface="Noto Sans KR" panose="020B0500000000000000" pitchFamily="34" charset="-127"/>
              </a:rPr>
            </a:br>
            <a:r>
              <a:rPr lang="ko-KR" altLang="en-US" sz="1200" dirty="0">
                <a:ea typeface="Noto Sans KR" panose="020B0500000000000000" pitchFamily="34" charset="-127"/>
              </a:rPr>
              <a:t>질문 문장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D17C19-6F47-4A83-9008-B139BE2EB518}"/>
              </a:ext>
            </a:extLst>
          </p:cNvPr>
          <p:cNvSpPr txBox="1"/>
          <p:nvPr/>
        </p:nvSpPr>
        <p:spPr>
          <a:xfrm>
            <a:off x="1203012" y="5492808"/>
            <a:ext cx="92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Noto Sans KR" panose="020B0500000000000000" pitchFamily="34" charset="-127"/>
              </a:rPr>
              <a:t>한국어 대화</a:t>
            </a:r>
            <a:br>
              <a:rPr lang="en-US" altLang="ko-KR" sz="1200" dirty="0">
                <a:ea typeface="Noto Sans KR" panose="020B0500000000000000" pitchFamily="34" charset="-127"/>
              </a:rPr>
            </a:br>
            <a:r>
              <a:rPr lang="ko-KR" altLang="en-US" sz="1200" dirty="0">
                <a:ea typeface="Noto Sans KR" panose="020B0500000000000000" pitchFamily="34" charset="-127"/>
              </a:rPr>
              <a:t>답변 문장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6DA3E7-C290-415B-B766-52DD59DE12DE}"/>
              </a:ext>
            </a:extLst>
          </p:cNvPr>
          <p:cNvSpPr txBox="1"/>
          <p:nvPr/>
        </p:nvSpPr>
        <p:spPr>
          <a:xfrm>
            <a:off x="1543468" y="3518563"/>
            <a:ext cx="201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ea typeface="Noto Sans KR" panose="020B0500000000000000" pitchFamily="34" charset="-127"/>
              </a:rPr>
              <a:t>InCorrect</a:t>
            </a:r>
            <a:r>
              <a:rPr lang="en-US" altLang="ko-KR" b="1" dirty="0">
                <a:ea typeface="Noto Sans KR" panose="020B0500000000000000" pitchFamily="34" charset="-127"/>
              </a:rPr>
              <a:t> Label</a:t>
            </a:r>
            <a:endParaRPr lang="ko-KR" altLang="en-US" b="1" dirty="0">
              <a:ea typeface="Noto Sans K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1588F2-BC55-4065-90CC-302944F61BB6}"/>
              </a:ext>
            </a:extLst>
          </p:cNvPr>
          <p:cNvGrpSpPr/>
          <p:nvPr/>
        </p:nvGrpSpPr>
        <p:grpSpPr>
          <a:xfrm>
            <a:off x="9069573" y="4143532"/>
            <a:ext cx="1800000" cy="1956248"/>
            <a:chOff x="9069573" y="4143532"/>
            <a:chExt cx="1800000" cy="19562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3317E56-231F-4C07-9643-7AD9FF3ED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83"/>
            <a:stretch/>
          </p:blipFill>
          <p:spPr>
            <a:xfrm>
              <a:off x="9069573" y="4143532"/>
              <a:ext cx="1800000" cy="1517714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FE76F5F-C7C6-4991-97BB-CB811F706F00}"/>
                </a:ext>
              </a:extLst>
            </p:cNvPr>
            <p:cNvGrpSpPr/>
            <p:nvPr/>
          </p:nvGrpSpPr>
          <p:grpSpPr>
            <a:xfrm>
              <a:off x="9353826" y="5661246"/>
              <a:ext cx="1515600" cy="438534"/>
              <a:chOff x="484649" y="3036797"/>
              <a:chExt cx="3646975" cy="750524"/>
            </a:xfrm>
          </p:grpSpPr>
          <p:sp>
            <p:nvSpPr>
              <p:cNvPr id="54" name="모서리가 둥근 직사각형 78">
                <a:extLst>
                  <a:ext uri="{FF2B5EF4-FFF2-40B4-BE49-F238E27FC236}">
                    <a16:creationId xmlns:a16="http://schemas.microsoft.com/office/drawing/2014/main" id="{048A9224-DB64-4B48-BDA8-7C9D46468598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white"/>
                    </a:solidFill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white"/>
                    </a:solidFill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white"/>
                    </a:solidFill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white"/>
                    </a:solidFill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white"/>
                  </a:solidFill>
                  <a:ea typeface="Noto Sans KR" panose="020B0500000000000000" pitchFamily="34" charset="-127"/>
                </a:endParaRPr>
              </a:p>
            </p:txBody>
          </p:sp>
          <p:sp>
            <p:nvSpPr>
              <p:cNvPr id="55" name="모서리가 둥근 직사각형 79">
                <a:extLst>
                  <a:ext uri="{FF2B5EF4-FFF2-40B4-BE49-F238E27FC236}">
                    <a16:creationId xmlns:a16="http://schemas.microsoft.com/office/drawing/2014/main" id="{4C862DBA-BC05-496F-9BFB-40E939F98F9E}"/>
                  </a:ext>
                </a:extLst>
              </p:cNvPr>
              <p:cNvSpPr/>
              <p:nvPr/>
            </p:nvSpPr>
            <p:spPr>
              <a:xfrm>
                <a:off x="484649" y="3036797"/>
                <a:ext cx="3545667" cy="677070"/>
              </a:xfrm>
              <a:prstGeom prst="roundRect">
                <a:avLst/>
              </a:prstGeom>
              <a:solidFill>
                <a:srgbClr val="FF6600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prstClr val="white"/>
                    </a:solidFill>
                    <a:ea typeface="Noto Sans KR" panose="020B0500000000000000" pitchFamily="34" charset="-127"/>
                  </a:rPr>
                  <a:t>0 – </a:t>
                </a:r>
                <a:r>
                  <a:rPr lang="ko-KR" altLang="en-US" sz="1050" b="1" dirty="0">
                    <a:solidFill>
                      <a:prstClr val="white"/>
                    </a:solidFill>
                    <a:ea typeface="Noto Sans KR" panose="020B0500000000000000" pitchFamily="34" charset="-127"/>
                  </a:rPr>
                  <a:t>어색한 문장</a:t>
                </a:r>
                <a:endParaRPr lang="en-US" altLang="ko-KR" sz="1050" b="1" dirty="0">
                  <a:solidFill>
                    <a:prstClr val="white"/>
                  </a:solidFill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4E0D54-35FC-4AE9-8590-1D3E8ADE7E72}"/>
              </a:ext>
            </a:extLst>
          </p:cNvPr>
          <p:cNvGrpSpPr/>
          <p:nvPr/>
        </p:nvGrpSpPr>
        <p:grpSpPr>
          <a:xfrm>
            <a:off x="9069573" y="1795409"/>
            <a:ext cx="1800001" cy="1983676"/>
            <a:chOff x="9069573" y="1795409"/>
            <a:chExt cx="1800001" cy="19836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4BEDFB-2295-4894-80A2-4FC403CF8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59"/>
            <a:stretch/>
          </p:blipFill>
          <p:spPr>
            <a:xfrm>
              <a:off x="9069573" y="1795409"/>
              <a:ext cx="1800000" cy="1545143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EEF22B4-1C40-4951-8CC5-E78713BA4F34}"/>
                </a:ext>
              </a:extLst>
            </p:cNvPr>
            <p:cNvGrpSpPr/>
            <p:nvPr/>
          </p:nvGrpSpPr>
          <p:grpSpPr>
            <a:xfrm>
              <a:off x="9353826" y="3340552"/>
              <a:ext cx="1515748" cy="438533"/>
              <a:chOff x="484650" y="3036798"/>
              <a:chExt cx="3646974" cy="750523"/>
            </a:xfrm>
            <a:solidFill>
              <a:schemeClr val="bg1">
                <a:lumMod val="95000"/>
              </a:schemeClr>
            </a:solidFill>
          </p:grpSpPr>
          <p:sp>
            <p:nvSpPr>
              <p:cNvPr id="57" name="모서리가 둥근 직사각형 81">
                <a:extLst>
                  <a:ext uri="{FF2B5EF4-FFF2-40B4-BE49-F238E27FC236}">
                    <a16:creationId xmlns:a16="http://schemas.microsoft.com/office/drawing/2014/main" id="{8871E163-4FA9-4E06-BCF7-EF1790BFEC12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  <p:sp>
            <p:nvSpPr>
              <p:cNvPr id="58" name="모서리가 둥근 직사각형 82">
                <a:extLst>
                  <a:ext uri="{FF2B5EF4-FFF2-40B4-BE49-F238E27FC236}">
                    <a16:creationId xmlns:a16="http://schemas.microsoft.com/office/drawing/2014/main" id="{A72E4A4A-F521-41BB-B1F9-7535F6E98B07}"/>
                  </a:ext>
                </a:extLst>
              </p:cNvPr>
              <p:cNvSpPr/>
              <p:nvPr/>
            </p:nvSpPr>
            <p:spPr>
              <a:xfrm>
                <a:off x="484650" y="3036798"/>
                <a:ext cx="3545666" cy="677070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1 – </a:t>
                </a:r>
                <a:r>
                  <a:rPr lang="ko-KR" altLang="en-US" sz="105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자연스러운 문장</a:t>
                </a:r>
                <a:endPara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</p:grp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4588D23-3667-48F4-B3F7-AB485FDE67F3}"/>
              </a:ext>
            </a:extLst>
          </p:cNvPr>
          <p:cNvCxnSpPr/>
          <p:nvPr/>
        </p:nvCxnSpPr>
        <p:spPr>
          <a:xfrm>
            <a:off x="2295525" y="2563360"/>
            <a:ext cx="409575" cy="389390"/>
          </a:xfrm>
          <a:prstGeom prst="bentConnector3">
            <a:avLst>
              <a:gd name="adj1" fmla="val 387"/>
            </a:avLst>
          </a:prstGeom>
          <a:ln w="44450">
            <a:solidFill>
              <a:srgbClr val="837279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2C2CEDFD-8214-475C-AC0B-7506A57AB4D2}"/>
              </a:ext>
            </a:extLst>
          </p:cNvPr>
          <p:cNvCxnSpPr>
            <a:cxnSpLocks/>
          </p:cNvCxnSpPr>
          <p:nvPr/>
        </p:nvCxnSpPr>
        <p:spPr>
          <a:xfrm>
            <a:off x="2295525" y="4344812"/>
            <a:ext cx="409575" cy="389390"/>
          </a:xfrm>
          <a:prstGeom prst="bentConnector3">
            <a:avLst>
              <a:gd name="adj1" fmla="val 387"/>
            </a:avLst>
          </a:prstGeom>
          <a:ln w="44450">
            <a:solidFill>
              <a:srgbClr val="837279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5CBAAE9-6248-4257-9500-50B976103F2D}"/>
              </a:ext>
            </a:extLst>
          </p:cNvPr>
          <p:cNvCxnSpPr>
            <a:cxnSpLocks/>
          </p:cNvCxnSpPr>
          <p:nvPr/>
        </p:nvCxnSpPr>
        <p:spPr>
          <a:xfrm>
            <a:off x="2295525" y="4892144"/>
            <a:ext cx="409575" cy="389390"/>
          </a:xfrm>
          <a:prstGeom prst="bentConnector3">
            <a:avLst>
              <a:gd name="adj1" fmla="val 387"/>
            </a:avLst>
          </a:prstGeom>
          <a:ln w="44450">
            <a:solidFill>
              <a:srgbClr val="837279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B4B7E03-6008-45B0-95D6-D31EE67C0FB0}"/>
              </a:ext>
            </a:extLst>
          </p:cNvPr>
          <p:cNvCxnSpPr>
            <a:cxnSpLocks/>
          </p:cNvCxnSpPr>
          <p:nvPr/>
        </p:nvCxnSpPr>
        <p:spPr>
          <a:xfrm>
            <a:off x="2295525" y="5417833"/>
            <a:ext cx="409575" cy="389390"/>
          </a:xfrm>
          <a:prstGeom prst="bentConnector3">
            <a:avLst>
              <a:gd name="adj1" fmla="val 387"/>
            </a:avLst>
          </a:prstGeom>
          <a:ln w="44450">
            <a:solidFill>
              <a:srgbClr val="837279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13">
            <a:extLst>
              <a:ext uri="{FF2B5EF4-FFF2-40B4-BE49-F238E27FC236}">
                <a16:creationId xmlns:a16="http://schemas.microsoft.com/office/drawing/2014/main" id="{CC7E4EA4-AE9B-460A-B462-43E9B121C88F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0" name="모서리가 둥근 직사각형 8">
            <a:extLst>
              <a:ext uri="{FF2B5EF4-FFF2-40B4-BE49-F238E27FC236}">
                <a16:creationId xmlns:a16="http://schemas.microsoft.com/office/drawing/2014/main" id="{E0EF6340-3279-4130-A0D2-343BD827D332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" name="자유형 16">
            <a:extLst>
              <a:ext uri="{FF2B5EF4-FFF2-40B4-BE49-F238E27FC236}">
                <a16:creationId xmlns:a16="http://schemas.microsoft.com/office/drawing/2014/main" id="{D03F7DC7-ABC1-4E79-9A05-3F82B0908E0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2" name="자유형 15">
            <a:extLst>
              <a:ext uri="{FF2B5EF4-FFF2-40B4-BE49-F238E27FC236}">
                <a16:creationId xmlns:a16="http://schemas.microsoft.com/office/drawing/2014/main" id="{2F4C11A1-38B8-4B6C-9A1C-20C515813EF6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5E0522B-5B72-4361-8EA5-8A34CD0DB1F0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8835A1-3934-4F6A-AB70-03A31115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1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00"/>
                            </p:stCondLst>
                            <p:childTnLst>
                              <p:par>
                                <p:cTn id="8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0" grpId="0" animBg="1"/>
      <p:bldP spid="38" grpId="0"/>
      <p:bldP spid="43" grpId="0"/>
      <p:bldP spid="44" grpId="0"/>
      <p:bldP spid="5" grpId="0"/>
      <p:bldP spid="46" grpId="0"/>
      <p:bldP spid="49" grpId="0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1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D97852-8820-47A6-864D-76052A43B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6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  <a:ea typeface="야놀자 야체 B" panose="02020603020101020101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4615B9-DFC9-4B88-AAA2-439D1594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880C1A-9103-4C35-8E57-3231B74C7D4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9" name="모서리가 둥근 직사각형 13">
            <a:extLst>
              <a:ext uri="{FF2B5EF4-FFF2-40B4-BE49-F238E27FC236}">
                <a16:creationId xmlns:a16="http://schemas.microsoft.com/office/drawing/2014/main" id="{CC7E4EA4-AE9B-460A-B462-43E9B121C88F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0" name="모서리가 둥근 직사각형 8">
            <a:extLst>
              <a:ext uri="{FF2B5EF4-FFF2-40B4-BE49-F238E27FC236}">
                <a16:creationId xmlns:a16="http://schemas.microsoft.com/office/drawing/2014/main" id="{E0EF6340-3279-4130-A0D2-343BD827D332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" name="자유형 16">
            <a:extLst>
              <a:ext uri="{FF2B5EF4-FFF2-40B4-BE49-F238E27FC236}">
                <a16:creationId xmlns:a16="http://schemas.microsoft.com/office/drawing/2014/main" id="{D03F7DC7-ABC1-4E79-9A05-3F82B0908E0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2" name="자유형 15">
            <a:extLst>
              <a:ext uri="{FF2B5EF4-FFF2-40B4-BE49-F238E27FC236}">
                <a16:creationId xmlns:a16="http://schemas.microsoft.com/office/drawing/2014/main" id="{2F4C11A1-38B8-4B6C-9A1C-20C515813EF6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5E0522B-5B72-4361-8EA5-8A34CD0DB1F0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1212077-609A-4E85-BC68-6098D2794B99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D7419E0F-836E-457C-B77D-E8323794B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49C514-2689-4BC0-AD96-C54001290B9C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어색한 문장 검사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웹 결과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73DAD0BA-1438-400B-A23C-2B63FD66BC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41"/>
          <a:stretch/>
        </p:blipFill>
        <p:spPr>
          <a:xfrm>
            <a:off x="1567263" y="1647848"/>
            <a:ext cx="7894688" cy="182834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C4C85AD-2172-4C4A-8EFC-CAB2A0B5B631}"/>
              </a:ext>
            </a:extLst>
          </p:cNvPr>
          <p:cNvSpPr txBox="1"/>
          <p:nvPr/>
        </p:nvSpPr>
        <p:spPr>
          <a:xfrm>
            <a:off x="10132659" y="2995028"/>
            <a:ext cx="151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ea typeface="Noto Sans KR" panose="020B0500000000000000" pitchFamily="34" charset="-127"/>
              </a:rPr>
              <a:t>ReAI</a:t>
            </a:r>
            <a:r>
              <a:rPr lang="en-US" altLang="ko-KR" b="1" dirty="0">
                <a:ea typeface="Noto Sans KR" panose="020B0500000000000000" pitchFamily="34" charset="-127"/>
              </a:rPr>
              <a:t> Model</a:t>
            </a:r>
            <a:endParaRPr lang="ko-KR" altLang="en-US" b="1" dirty="0">
              <a:ea typeface="Noto Sans KR" panose="020B0500000000000000" pitchFamily="34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16309A9-BE93-4CB6-B127-8EAA859ADC0A}"/>
              </a:ext>
            </a:extLst>
          </p:cNvPr>
          <p:cNvGrpSpPr/>
          <p:nvPr/>
        </p:nvGrpSpPr>
        <p:grpSpPr>
          <a:xfrm>
            <a:off x="9794678" y="3350509"/>
            <a:ext cx="1635614" cy="1372112"/>
            <a:chOff x="7518782" y="2542559"/>
            <a:chExt cx="2889858" cy="2424292"/>
          </a:xfrm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1DEB1EE3-99BB-4CDB-B525-5ECF18B19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08327" flipH="1">
              <a:off x="7518782" y="2542559"/>
              <a:ext cx="995380" cy="995380"/>
            </a:xfrm>
            <a:prstGeom prst="rect">
              <a:avLst/>
            </a:prstGeom>
          </p:spPr>
        </p:pic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77A75D1-7D89-4A5C-8121-18310E6CF72F}"/>
                </a:ext>
              </a:extLst>
            </p:cNvPr>
            <p:cNvGrpSpPr/>
            <p:nvPr/>
          </p:nvGrpSpPr>
          <p:grpSpPr>
            <a:xfrm>
              <a:off x="8271426" y="2829637"/>
              <a:ext cx="2137214" cy="2137214"/>
              <a:chOff x="8271426" y="2829637"/>
              <a:chExt cx="2137214" cy="2137214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67DF026-CEDB-4DB8-9BC6-CD87F6A2B96F}"/>
                  </a:ext>
                </a:extLst>
              </p:cNvPr>
              <p:cNvSpPr/>
              <p:nvPr/>
            </p:nvSpPr>
            <p:spPr>
              <a:xfrm>
                <a:off x="8271426" y="2829637"/>
                <a:ext cx="2137214" cy="213721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6E727A">
                      <a:alpha val="48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" panose="020B0500000000000000" pitchFamily="34" charset="-127"/>
                </a:endParaRP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17672C45-7806-4023-A773-4214490414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32"/>
              <a:stretch/>
            </p:blipFill>
            <p:spPr>
              <a:xfrm flipH="1">
                <a:off x="8757972" y="3333536"/>
                <a:ext cx="1343842" cy="1160650"/>
              </a:xfrm>
              <a:prstGeom prst="rect">
                <a:avLst/>
              </a:prstGeom>
            </p:spPr>
          </p:pic>
        </p:grpSp>
      </p:grpSp>
      <p:sp>
        <p:nvSpPr>
          <p:cNvPr id="88" name="화살표: 위로 굽음 87">
            <a:extLst>
              <a:ext uri="{FF2B5EF4-FFF2-40B4-BE49-F238E27FC236}">
                <a16:creationId xmlns:a16="http://schemas.microsoft.com/office/drawing/2014/main" id="{D90E0042-FEF1-41F2-B5E0-8681E8C524A1}"/>
              </a:ext>
            </a:extLst>
          </p:cNvPr>
          <p:cNvSpPr/>
          <p:nvPr/>
        </p:nvSpPr>
        <p:spPr>
          <a:xfrm flipV="1">
            <a:off x="9507696" y="2142535"/>
            <a:ext cx="1612885" cy="775312"/>
          </a:xfrm>
          <a:prstGeom prst="bentUpArrow">
            <a:avLst>
              <a:gd name="adj1" fmla="val 22397"/>
              <a:gd name="adj2" fmla="val 26191"/>
              <a:gd name="adj3" fmla="val 3642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BC6B2AA2-C2D6-4636-85A0-216BCB756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01" b="181"/>
          <a:stretch/>
        </p:blipFill>
        <p:spPr>
          <a:xfrm>
            <a:off x="1623656" y="4313855"/>
            <a:ext cx="7771829" cy="1872091"/>
          </a:xfrm>
          <a:prstGeom prst="rect">
            <a:avLst/>
          </a:prstGeom>
        </p:spPr>
      </p:pic>
      <p:sp>
        <p:nvSpPr>
          <p:cNvPr id="90" name="화살표: 위로 굽음 89">
            <a:extLst>
              <a:ext uri="{FF2B5EF4-FFF2-40B4-BE49-F238E27FC236}">
                <a16:creationId xmlns:a16="http://schemas.microsoft.com/office/drawing/2014/main" id="{32098831-0BE3-4EBE-9CA5-6D1FDC15CE56}"/>
              </a:ext>
            </a:extLst>
          </p:cNvPr>
          <p:cNvSpPr/>
          <p:nvPr/>
        </p:nvSpPr>
        <p:spPr>
          <a:xfrm rot="5400000" flipV="1">
            <a:off x="9870533" y="4499607"/>
            <a:ext cx="775312" cy="1500981"/>
          </a:xfrm>
          <a:prstGeom prst="bentUpArrow">
            <a:avLst>
              <a:gd name="adj1" fmla="val 23385"/>
              <a:gd name="adj2" fmla="val 24616"/>
              <a:gd name="adj3" fmla="val 3284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3B0843-4A2B-4443-B41C-5B15B3BE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9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  <a:ea typeface="야놀자 야체 B" panose="02020603020101020101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4615B9-DFC9-4B88-AAA2-439D1594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880C1A-9103-4C35-8E57-3231B74C7D4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9" name="모서리가 둥근 직사각형 13">
            <a:extLst>
              <a:ext uri="{FF2B5EF4-FFF2-40B4-BE49-F238E27FC236}">
                <a16:creationId xmlns:a16="http://schemas.microsoft.com/office/drawing/2014/main" id="{CC7E4EA4-AE9B-460A-B462-43E9B121C88F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0" name="모서리가 둥근 직사각형 8">
            <a:extLst>
              <a:ext uri="{FF2B5EF4-FFF2-40B4-BE49-F238E27FC236}">
                <a16:creationId xmlns:a16="http://schemas.microsoft.com/office/drawing/2014/main" id="{E0EF6340-3279-4130-A0D2-343BD827D332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" name="자유형 16">
            <a:extLst>
              <a:ext uri="{FF2B5EF4-FFF2-40B4-BE49-F238E27FC236}">
                <a16:creationId xmlns:a16="http://schemas.microsoft.com/office/drawing/2014/main" id="{D03F7DC7-ABC1-4E79-9A05-3F82B0908E0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2" name="자유형 15">
            <a:extLst>
              <a:ext uri="{FF2B5EF4-FFF2-40B4-BE49-F238E27FC236}">
                <a16:creationId xmlns:a16="http://schemas.microsoft.com/office/drawing/2014/main" id="{2F4C11A1-38B8-4B6C-9A1C-20C515813EF6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5E0522B-5B72-4361-8EA5-8A34CD0DB1F0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1212077-609A-4E85-BC68-6098D2794B99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D7419E0F-836E-457C-B77D-E8323794B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49C514-2689-4BC0-AD96-C54001290B9C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추가 기능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189D51-A37E-49B8-BD9A-0EBC2861D708}"/>
              </a:ext>
            </a:extLst>
          </p:cNvPr>
          <p:cNvGrpSpPr/>
          <p:nvPr/>
        </p:nvGrpSpPr>
        <p:grpSpPr>
          <a:xfrm>
            <a:off x="1543468" y="3976199"/>
            <a:ext cx="9855200" cy="2272639"/>
            <a:chOff x="1579418" y="1625591"/>
            <a:chExt cx="9855200" cy="227263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523F3B5-BA15-4501-A415-83565EB40C1E}"/>
                </a:ext>
              </a:extLst>
            </p:cNvPr>
            <p:cNvSpPr/>
            <p:nvPr/>
          </p:nvSpPr>
          <p:spPr>
            <a:xfrm>
              <a:off x="1579418" y="1625591"/>
              <a:ext cx="9855200" cy="227263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100F1838-5030-49AB-A426-7C10A475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97" y="1796840"/>
              <a:ext cx="5942476" cy="1931709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4A90D25-C353-4695-847C-24B9552F2F00}"/>
                </a:ext>
              </a:extLst>
            </p:cNvPr>
            <p:cNvSpPr/>
            <p:nvPr/>
          </p:nvSpPr>
          <p:spPr>
            <a:xfrm>
              <a:off x="1856509" y="1810931"/>
              <a:ext cx="3232727" cy="18836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DCDFA8-0332-438C-B616-DE637E3835B6}"/>
                </a:ext>
              </a:extLst>
            </p:cNvPr>
            <p:cNvSpPr txBox="1"/>
            <p:nvPr/>
          </p:nvSpPr>
          <p:spPr>
            <a:xfrm>
              <a:off x="2361033" y="2257600"/>
              <a:ext cx="2484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유사 단어 추천 서비스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B31BF-E36F-47E1-BDBD-F3A45C7A857F}"/>
                </a:ext>
              </a:extLst>
            </p:cNvPr>
            <p:cNvSpPr txBox="1"/>
            <p:nvPr/>
          </p:nvSpPr>
          <p:spPr>
            <a:xfrm>
              <a:off x="1867192" y="2653523"/>
              <a:ext cx="316468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/>
                <a:t>JobKorea, Incruit, Linkareer </a:t>
              </a:r>
            </a:p>
            <a:p>
              <a:pPr algn="ctr"/>
              <a:r>
                <a:rPr lang="ko-KR" altLang="en-US" sz="1300" dirty="0"/>
                <a:t>데이터를 기반으로 </a:t>
              </a:r>
              <a:r>
                <a:rPr lang="en-US" altLang="ko-KR" sz="1300" b="1" dirty="0"/>
                <a:t>Word2Vec</a:t>
              </a:r>
              <a:r>
                <a:rPr lang="en-US" altLang="ko-KR" sz="1300" dirty="0"/>
                <a:t> </a:t>
              </a:r>
              <a:r>
                <a:rPr lang="ko-KR" altLang="en-US" sz="1300" dirty="0"/>
                <a:t>모델 구축</a:t>
              </a:r>
              <a:endParaRPr lang="en-US" altLang="ko-KR" sz="13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141EB06-3001-446A-A85A-9F4D6E2698C9}"/>
              </a:ext>
            </a:extLst>
          </p:cNvPr>
          <p:cNvGrpSpPr/>
          <p:nvPr/>
        </p:nvGrpSpPr>
        <p:grpSpPr>
          <a:xfrm>
            <a:off x="1543468" y="1657895"/>
            <a:ext cx="8140848" cy="2137703"/>
            <a:chOff x="2416317" y="1733937"/>
            <a:chExt cx="8140848" cy="213770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083EAD5-F9EA-4F93-95F1-AF2CF1EFD860}"/>
                </a:ext>
              </a:extLst>
            </p:cNvPr>
            <p:cNvSpPr/>
            <p:nvPr/>
          </p:nvSpPr>
          <p:spPr>
            <a:xfrm>
              <a:off x="2416317" y="1733937"/>
              <a:ext cx="8140848" cy="213770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 descr="텍스트이(가) 표시된 사진&#10;&#10;자동 생성된 설명">
              <a:extLst>
                <a:ext uri="{FF2B5EF4-FFF2-40B4-BE49-F238E27FC236}">
                  <a16:creationId xmlns:a16="http://schemas.microsoft.com/office/drawing/2014/main" id="{26B5DACA-81FF-44A9-957B-658653C20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" t="5414" r="3219" b="20389"/>
            <a:stretch/>
          </p:blipFill>
          <p:spPr>
            <a:xfrm>
              <a:off x="6096000" y="1884244"/>
              <a:ext cx="4180997" cy="1837087"/>
            </a:xfrm>
            <a:prstGeom prst="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97285DC-A3F6-4F44-B462-FF59D48B8755}"/>
                </a:ext>
              </a:extLst>
            </p:cNvPr>
            <p:cNvSpPr/>
            <p:nvPr/>
          </p:nvSpPr>
          <p:spPr>
            <a:xfrm>
              <a:off x="2672123" y="1906180"/>
              <a:ext cx="3232727" cy="179813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279986-E742-4B01-8F3E-01F3F2F1E2BB}"/>
                </a:ext>
              </a:extLst>
            </p:cNvPr>
            <p:cNvSpPr txBox="1"/>
            <p:nvPr/>
          </p:nvSpPr>
          <p:spPr>
            <a:xfrm>
              <a:off x="3463779" y="2433456"/>
              <a:ext cx="200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회사 검색 서비스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EA13CC-B5F5-432E-A323-D7BF24D8B692}"/>
                </a:ext>
              </a:extLst>
            </p:cNvPr>
            <p:cNvSpPr txBox="1"/>
            <p:nvPr/>
          </p:nvSpPr>
          <p:spPr>
            <a:xfrm>
              <a:off x="2721697" y="2818900"/>
              <a:ext cx="316468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/>
                <a:t>Python </a:t>
              </a:r>
              <a:r>
                <a:rPr lang="ko-KR" altLang="en-US" sz="1300" dirty="0"/>
                <a:t>라이브러리 </a:t>
              </a:r>
              <a:r>
                <a:rPr lang="en-US" altLang="ko-KR" sz="1300" dirty="0" err="1"/>
                <a:t>difflib</a:t>
              </a:r>
              <a:r>
                <a:rPr lang="ko-KR" altLang="en-US" sz="1300" dirty="0"/>
                <a:t>을 사용해</a:t>
              </a:r>
              <a:endParaRPr lang="en-US" altLang="ko-KR" sz="1300" dirty="0"/>
            </a:p>
            <a:p>
              <a:pPr algn="ctr"/>
              <a:r>
                <a:rPr lang="ko-KR" altLang="en-US" sz="1300" dirty="0"/>
                <a:t>입력한 회사와 유사한 회사 출력</a:t>
              </a:r>
              <a:endParaRPr lang="en-US" altLang="ko-KR" sz="1300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5D9EF9-5A62-4ABF-A74F-9FEBE0B3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012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E46E2A-5685-4EEC-B14C-AA2499FB8CBE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9CCA880-6836-475D-8E47-1B3F7DE05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1500FC-7DA8-4C11-8087-DB3FEB456F25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데모 영상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1" name="모서리가 둥근 직사각형 13">
            <a:extLst>
              <a:ext uri="{FF2B5EF4-FFF2-40B4-BE49-F238E27FC236}">
                <a16:creationId xmlns:a16="http://schemas.microsoft.com/office/drawing/2014/main" id="{CAFA22D8-1B56-4FF5-925B-0B63FFFBD40C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모서리가 둥근 직사각형 8">
            <a:extLst>
              <a:ext uri="{FF2B5EF4-FFF2-40B4-BE49-F238E27FC236}">
                <a16:creationId xmlns:a16="http://schemas.microsoft.com/office/drawing/2014/main" id="{A42B5949-E761-4E5A-B727-195CFFC62DCB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자유형 16">
            <a:extLst>
              <a:ext uri="{FF2B5EF4-FFF2-40B4-BE49-F238E27FC236}">
                <a16:creationId xmlns:a16="http://schemas.microsoft.com/office/drawing/2014/main" id="{EC5A8B8C-1B2F-492B-9F68-C9F1E8EA511A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자유형 15">
            <a:extLst>
              <a:ext uri="{FF2B5EF4-FFF2-40B4-BE49-F238E27FC236}">
                <a16:creationId xmlns:a16="http://schemas.microsoft.com/office/drawing/2014/main" id="{20159E77-B5C6-4014-9289-920F743A7C66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766552B-EF60-4F10-8390-38346D769CB3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8F3882C-1397-404B-A439-5648DC064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94FCDF-22FF-4B06-B9F0-904836C722E9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39C70-3FDD-4F49-877F-EE2CCC5F3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622" y="1857458"/>
            <a:ext cx="6936756" cy="3895642"/>
          </a:xfrm>
          <a:prstGeom prst="rect">
            <a:avLst/>
          </a:prstGeom>
        </p:spPr>
      </p:pic>
      <p:pic>
        <p:nvPicPr>
          <p:cNvPr id="2" name="ReAI_최종_시연영상">
            <a:hlinkClick r:id="" action="ppaction://media"/>
            <a:extLst>
              <a:ext uri="{FF2B5EF4-FFF2-40B4-BE49-F238E27FC236}">
                <a16:creationId xmlns:a16="http://schemas.microsoft.com/office/drawing/2014/main" id="{2153395A-CEF8-4383-AA1F-9CA2F3810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75770" y="0"/>
            <a:ext cx="12801600" cy="6858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9ED2DB-821A-4DCC-B869-33FB926C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36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기대 효과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4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950B43-0939-4E8A-8680-E44864B2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284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13">
            <a:extLst>
              <a:ext uri="{FF2B5EF4-FFF2-40B4-BE49-F238E27FC236}">
                <a16:creationId xmlns:a16="http://schemas.microsoft.com/office/drawing/2014/main" id="{BEFD4AE0-A199-4690-BD20-871F2E58289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3" name="모서리가 둥근 직사각형 8">
            <a:extLst>
              <a:ext uri="{FF2B5EF4-FFF2-40B4-BE49-F238E27FC236}">
                <a16:creationId xmlns:a16="http://schemas.microsoft.com/office/drawing/2014/main" id="{0A225959-D5D2-4FA5-8918-F2436904A91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4" name="자유형 16">
            <a:extLst>
              <a:ext uri="{FF2B5EF4-FFF2-40B4-BE49-F238E27FC236}">
                <a16:creationId xmlns:a16="http://schemas.microsoft.com/office/drawing/2014/main" id="{CE157350-B658-4B17-A9B5-00623DD5FC4C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6" name="자유형 15">
            <a:extLst>
              <a:ext uri="{FF2B5EF4-FFF2-40B4-BE49-F238E27FC236}">
                <a16:creationId xmlns:a16="http://schemas.microsoft.com/office/drawing/2014/main" id="{3F6ADF1D-C9B5-4EB3-9A49-11FC9168002D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1D425E8-C121-4CFE-96C3-D3D3068C9FE5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6091D97-7277-4290-9E04-0AEEF27916F2}"/>
              </a:ext>
            </a:extLst>
          </p:cNvPr>
          <p:cNvGrpSpPr/>
          <p:nvPr/>
        </p:nvGrpSpPr>
        <p:grpSpPr>
          <a:xfrm>
            <a:off x="1088897" y="2023777"/>
            <a:ext cx="3009900" cy="2429470"/>
            <a:chOff x="1088897" y="2023777"/>
            <a:chExt cx="3009900" cy="242947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2135C4D-8CE9-4BC4-B71D-5C7EB771342C}"/>
                </a:ext>
              </a:extLst>
            </p:cNvPr>
            <p:cNvSpPr/>
            <p:nvPr/>
          </p:nvSpPr>
          <p:spPr>
            <a:xfrm>
              <a:off x="1088897" y="2023777"/>
              <a:ext cx="3009900" cy="24294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AA16C7E0-4B05-49B7-9783-993CAD6089B4}"/>
                </a:ext>
              </a:extLst>
            </p:cNvPr>
            <p:cNvGrpSpPr/>
            <p:nvPr/>
          </p:nvGrpSpPr>
          <p:grpSpPr>
            <a:xfrm>
              <a:off x="1842131" y="2142119"/>
              <a:ext cx="1503433" cy="1835043"/>
              <a:chOff x="8284334" y="2233291"/>
              <a:chExt cx="1503433" cy="1835043"/>
            </a:xfrm>
          </p:grpSpPr>
          <p:sp>
            <p:nvSpPr>
              <p:cNvPr id="78" name="자유형 75">
                <a:extLst>
                  <a:ext uri="{FF2B5EF4-FFF2-40B4-BE49-F238E27FC236}">
                    <a16:creationId xmlns:a16="http://schemas.microsoft.com/office/drawing/2014/main" id="{709E6915-9D82-42F0-BE5F-D593E41D135B}"/>
                  </a:ext>
                </a:extLst>
              </p:cNvPr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6">
                <a:extLst>
                  <a:ext uri="{FF2B5EF4-FFF2-40B4-BE49-F238E27FC236}">
                    <a16:creationId xmlns:a16="http://schemas.microsoft.com/office/drawing/2014/main" id="{1F32DCBD-B9FE-4388-BF43-3FF6B5EC016B}"/>
                  </a:ext>
                </a:extLst>
              </p:cNvPr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 77">
                <a:extLst>
                  <a:ext uri="{FF2B5EF4-FFF2-40B4-BE49-F238E27FC236}">
                    <a16:creationId xmlns:a16="http://schemas.microsoft.com/office/drawing/2014/main" id="{C0D59BFB-B4B8-4ED8-B900-F5730384C7FE}"/>
                  </a:ext>
                </a:extLst>
              </p:cNvPr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78">
                <a:extLst>
                  <a:ext uri="{FF2B5EF4-FFF2-40B4-BE49-F238E27FC236}">
                    <a16:creationId xmlns:a16="http://schemas.microsoft.com/office/drawing/2014/main" id="{4541F914-1316-4F74-8AA1-43E5F2548FC2}"/>
                  </a:ext>
                </a:extLst>
              </p:cNvPr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 79">
                <a:extLst>
                  <a:ext uri="{FF2B5EF4-FFF2-40B4-BE49-F238E27FC236}">
                    <a16:creationId xmlns:a16="http://schemas.microsoft.com/office/drawing/2014/main" id="{432157C0-C735-4C28-9A71-CA3F288F13EA}"/>
                  </a:ext>
                </a:extLst>
              </p:cNvPr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1FEE8DF-6F2D-4292-BCBE-5F8F565B9C8A}"/>
              </a:ext>
            </a:extLst>
          </p:cNvPr>
          <p:cNvSpPr/>
          <p:nvPr/>
        </p:nvSpPr>
        <p:spPr>
          <a:xfrm>
            <a:off x="1088896" y="4762341"/>
            <a:ext cx="3009901" cy="10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자기소개서 작성 도우미 역할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자기소개서 작성시 처음부터</a:t>
            </a:r>
            <a:b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 후 검토까지 도움을 받으며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부담감 완화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9E8DF4C-B507-4E12-9EC4-2B8175446864}"/>
              </a:ext>
            </a:extLst>
          </p:cNvPr>
          <p:cNvSpPr/>
          <p:nvPr/>
        </p:nvSpPr>
        <p:spPr>
          <a:xfrm>
            <a:off x="2234466" y="369453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26BB19C-6C6C-4A64-A6C8-E23CAB77B449}"/>
              </a:ext>
            </a:extLst>
          </p:cNvPr>
          <p:cNvSpPr/>
          <p:nvPr/>
        </p:nvSpPr>
        <p:spPr>
          <a:xfrm>
            <a:off x="2234466" y="357274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6B878B5-8701-4EB1-8BAA-0D9CA9AA4929}"/>
              </a:ext>
            </a:extLst>
          </p:cNvPr>
          <p:cNvSpPr/>
          <p:nvPr/>
        </p:nvSpPr>
        <p:spPr>
          <a:xfrm>
            <a:off x="2234466" y="345095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ABF5DBE-8E85-4184-AF40-CBF5F7C5C3D2}"/>
              </a:ext>
            </a:extLst>
          </p:cNvPr>
          <p:cNvSpPr/>
          <p:nvPr/>
        </p:nvSpPr>
        <p:spPr>
          <a:xfrm>
            <a:off x="2234466" y="332916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766B7E9-4689-4360-8BBC-8D019CB1EA03}"/>
              </a:ext>
            </a:extLst>
          </p:cNvPr>
          <p:cNvSpPr/>
          <p:nvPr/>
        </p:nvSpPr>
        <p:spPr>
          <a:xfrm>
            <a:off x="2234466" y="320737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B6EFCA8-D579-4DBA-AC7C-16E091E217F4}"/>
              </a:ext>
            </a:extLst>
          </p:cNvPr>
          <p:cNvSpPr/>
          <p:nvPr/>
        </p:nvSpPr>
        <p:spPr>
          <a:xfrm>
            <a:off x="2234466" y="308558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B61396-57B6-41E9-9FF6-36AFB772F4F9}"/>
              </a:ext>
            </a:extLst>
          </p:cNvPr>
          <p:cNvSpPr/>
          <p:nvPr/>
        </p:nvSpPr>
        <p:spPr>
          <a:xfrm>
            <a:off x="2234466" y="296379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5E21ECD-8F98-4CFF-830A-4F74B0112E5D}"/>
              </a:ext>
            </a:extLst>
          </p:cNvPr>
          <p:cNvSpPr/>
          <p:nvPr/>
        </p:nvSpPr>
        <p:spPr>
          <a:xfrm>
            <a:off x="2234466" y="284200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7D8586-52D6-4D52-97A9-570DD32FD917}"/>
              </a:ext>
            </a:extLst>
          </p:cNvPr>
          <p:cNvSpPr/>
          <p:nvPr/>
        </p:nvSpPr>
        <p:spPr>
          <a:xfrm>
            <a:off x="2234466" y="272021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51A8991-D27E-46CF-838C-B610431DA8EF}"/>
              </a:ext>
            </a:extLst>
          </p:cNvPr>
          <p:cNvSpPr/>
          <p:nvPr/>
        </p:nvSpPr>
        <p:spPr>
          <a:xfrm>
            <a:off x="2234466" y="259842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0D33D5B-83D4-4C6A-AE48-D48F2789794A}"/>
              </a:ext>
            </a:extLst>
          </p:cNvPr>
          <p:cNvGrpSpPr/>
          <p:nvPr/>
        </p:nvGrpSpPr>
        <p:grpSpPr>
          <a:xfrm>
            <a:off x="1938362" y="4266026"/>
            <a:ext cx="1310967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7" name="이등변 삼각형 156">
              <a:extLst>
                <a:ext uri="{FF2B5EF4-FFF2-40B4-BE49-F238E27FC236}">
                  <a16:creationId xmlns:a16="http://schemas.microsoft.com/office/drawing/2014/main" id="{0AB85EB9-F060-4B4A-B4F5-64FC5F283B8F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58" name="모서리가 둥근 직사각형 93">
              <a:extLst>
                <a:ext uri="{FF2B5EF4-FFF2-40B4-BE49-F238E27FC236}">
                  <a16:creationId xmlns:a16="http://schemas.microsoft.com/office/drawing/2014/main" id="{5AABFA9F-6B8F-425B-B78B-D22FA44E0389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부담감 완화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BBA68D-A47B-44A1-AE17-F4BC52AB3110}"/>
              </a:ext>
            </a:extLst>
          </p:cNvPr>
          <p:cNvSpPr/>
          <p:nvPr/>
        </p:nvSpPr>
        <p:spPr>
          <a:xfrm>
            <a:off x="4625923" y="4762341"/>
            <a:ext cx="3009901" cy="80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효율적인 인건비 감축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사람이 직접 하던 작업을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대체함으로써</a:t>
            </a:r>
            <a:b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인건비 감축 예상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C0C53A4-5A22-4657-BB24-0D3762EB34ED}"/>
              </a:ext>
            </a:extLst>
          </p:cNvPr>
          <p:cNvSpPr/>
          <p:nvPr/>
        </p:nvSpPr>
        <p:spPr>
          <a:xfrm>
            <a:off x="5771493" y="369453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208E220-ED28-424D-A888-D1E16F77BC78}"/>
              </a:ext>
            </a:extLst>
          </p:cNvPr>
          <p:cNvSpPr/>
          <p:nvPr/>
        </p:nvSpPr>
        <p:spPr>
          <a:xfrm>
            <a:off x="5771493" y="357274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6AFEECE-8136-48B1-B4E3-AEB2F2F74ABB}"/>
              </a:ext>
            </a:extLst>
          </p:cNvPr>
          <p:cNvSpPr/>
          <p:nvPr/>
        </p:nvSpPr>
        <p:spPr>
          <a:xfrm>
            <a:off x="5771493" y="345095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5D9E99B-5AF7-4F79-BFC7-4BB257B11B94}"/>
              </a:ext>
            </a:extLst>
          </p:cNvPr>
          <p:cNvSpPr/>
          <p:nvPr/>
        </p:nvSpPr>
        <p:spPr>
          <a:xfrm>
            <a:off x="5771493" y="332916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1594064-C39E-4D6D-B5B5-10AC765C5752}"/>
              </a:ext>
            </a:extLst>
          </p:cNvPr>
          <p:cNvSpPr/>
          <p:nvPr/>
        </p:nvSpPr>
        <p:spPr>
          <a:xfrm>
            <a:off x="5771493" y="320737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B6961CA-327F-40D3-811A-E3AD7EF5AF65}"/>
              </a:ext>
            </a:extLst>
          </p:cNvPr>
          <p:cNvSpPr/>
          <p:nvPr/>
        </p:nvSpPr>
        <p:spPr>
          <a:xfrm>
            <a:off x="5771493" y="308558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46EEAEB-77E7-4BCA-BF3C-5DF81161ECE5}"/>
              </a:ext>
            </a:extLst>
          </p:cNvPr>
          <p:cNvSpPr/>
          <p:nvPr/>
        </p:nvSpPr>
        <p:spPr>
          <a:xfrm>
            <a:off x="5771493" y="296379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21494E6-E6D2-46BF-A027-6AAC567790E1}"/>
              </a:ext>
            </a:extLst>
          </p:cNvPr>
          <p:cNvSpPr/>
          <p:nvPr/>
        </p:nvSpPr>
        <p:spPr>
          <a:xfrm>
            <a:off x="5771493" y="284200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467A64A-E293-4D01-A490-F0A3F726AB1E}"/>
              </a:ext>
            </a:extLst>
          </p:cNvPr>
          <p:cNvSpPr/>
          <p:nvPr/>
        </p:nvSpPr>
        <p:spPr>
          <a:xfrm>
            <a:off x="5771493" y="272021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59DA4A6-5ECC-4724-A6E6-31A3BBB093B2}"/>
              </a:ext>
            </a:extLst>
          </p:cNvPr>
          <p:cNvSpPr/>
          <p:nvPr/>
        </p:nvSpPr>
        <p:spPr>
          <a:xfrm>
            <a:off x="5771493" y="259842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15F27535-2FBC-401F-A4E5-BF73C50110D4}"/>
              </a:ext>
            </a:extLst>
          </p:cNvPr>
          <p:cNvGrpSpPr/>
          <p:nvPr/>
        </p:nvGrpSpPr>
        <p:grpSpPr>
          <a:xfrm>
            <a:off x="8162951" y="2023777"/>
            <a:ext cx="3009900" cy="2429470"/>
            <a:chOff x="1088897" y="2023777"/>
            <a:chExt cx="3009900" cy="2429470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520F911-929A-496A-AB20-487CF648BCB8}"/>
                </a:ext>
              </a:extLst>
            </p:cNvPr>
            <p:cNvSpPr/>
            <p:nvPr/>
          </p:nvSpPr>
          <p:spPr>
            <a:xfrm>
              <a:off x="1088897" y="2023777"/>
              <a:ext cx="3009900" cy="24294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C50F50B4-7D55-42D2-B328-64B75EF04F1E}"/>
                </a:ext>
              </a:extLst>
            </p:cNvPr>
            <p:cNvGrpSpPr/>
            <p:nvPr/>
          </p:nvGrpSpPr>
          <p:grpSpPr>
            <a:xfrm>
              <a:off x="1842131" y="2142119"/>
              <a:ext cx="1503433" cy="1835043"/>
              <a:chOff x="8284334" y="2233291"/>
              <a:chExt cx="1503433" cy="1835043"/>
            </a:xfrm>
          </p:grpSpPr>
          <p:sp>
            <p:nvSpPr>
              <p:cNvPr id="184" name="자유형 119">
                <a:extLst>
                  <a:ext uri="{FF2B5EF4-FFF2-40B4-BE49-F238E27FC236}">
                    <a16:creationId xmlns:a16="http://schemas.microsoft.com/office/drawing/2014/main" id="{B96FB75F-5063-4937-9A16-8A648E7F2E37}"/>
                  </a:ext>
                </a:extLst>
              </p:cNvPr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자유형 120">
                <a:extLst>
                  <a:ext uri="{FF2B5EF4-FFF2-40B4-BE49-F238E27FC236}">
                    <a16:creationId xmlns:a16="http://schemas.microsoft.com/office/drawing/2014/main" id="{A3B47E87-6516-4B70-ACA4-B4FD07971CE5}"/>
                  </a:ext>
                </a:extLst>
              </p:cNvPr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자유형 121">
                <a:extLst>
                  <a:ext uri="{FF2B5EF4-FFF2-40B4-BE49-F238E27FC236}">
                    <a16:creationId xmlns:a16="http://schemas.microsoft.com/office/drawing/2014/main" id="{76F4F92B-D3BD-48E3-AC0F-F06D438EF38C}"/>
                  </a:ext>
                </a:extLst>
              </p:cNvPr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자유형 122">
                <a:extLst>
                  <a:ext uri="{FF2B5EF4-FFF2-40B4-BE49-F238E27FC236}">
                    <a16:creationId xmlns:a16="http://schemas.microsoft.com/office/drawing/2014/main" id="{66C45F18-2EE1-491B-9474-C2FA75AA3490}"/>
                  </a:ext>
                </a:extLst>
              </p:cNvPr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자유형 123">
                <a:extLst>
                  <a:ext uri="{FF2B5EF4-FFF2-40B4-BE49-F238E27FC236}">
                    <a16:creationId xmlns:a16="http://schemas.microsoft.com/office/drawing/2014/main" id="{729B0418-5CCB-453A-ACEE-1E8755F6FD10}"/>
                  </a:ext>
                </a:extLst>
              </p:cNvPr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131E739-59B0-441F-9F44-A56FF57CE004}"/>
              </a:ext>
            </a:extLst>
          </p:cNvPr>
          <p:cNvSpPr/>
          <p:nvPr/>
        </p:nvSpPr>
        <p:spPr>
          <a:xfrm>
            <a:off x="8162950" y="4762341"/>
            <a:ext cx="3009901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자소서 토탈 플랫폼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ea typeface="Noto Sans KR" panose="020B0500000000000000" pitchFamily="34" charset="-127"/>
              </a:rPr>
              <a:t>축적된 자기소개서 데이터를 기반으로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ea typeface="Noto Sans KR" panose="020B0500000000000000" pitchFamily="34" charset="-127"/>
              </a:rPr>
              <a:t>서비스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ea typeface="Noto Sans KR" panose="020B0500000000000000" pitchFamily="34" charset="-127"/>
              </a:rPr>
              <a:t>(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ea typeface="Noto Sans KR" panose="020B0500000000000000" pitchFamily="34" charset="-127"/>
              </a:rPr>
              <a:t>자소서 첨삭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ea typeface="Noto Sans KR" panose="020B0500000000000000" pitchFamily="34" charset="-127"/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ea typeface="Noto Sans KR" panose="020B0500000000000000" pitchFamily="34" charset="-127"/>
              </a:rPr>
              <a:t>합격률 예측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ea typeface="Noto Sans KR" panose="020B0500000000000000" pitchFamily="34" charset="-127"/>
              </a:rPr>
              <a:t>)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ea typeface="Noto Sans KR" panose="020B0500000000000000" pitchFamily="34" charset="-127"/>
              </a:rPr>
              <a:t>확장하여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ea typeface="Noto Sans KR" panose="020B0500000000000000" pitchFamily="34" charset="-127"/>
              </a:rPr>
              <a:t>자소서 토탈 솔루션 플랫폼 구축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81C52F7-D814-463A-878D-62402485B7D9}"/>
              </a:ext>
            </a:extLst>
          </p:cNvPr>
          <p:cNvSpPr/>
          <p:nvPr/>
        </p:nvSpPr>
        <p:spPr>
          <a:xfrm>
            <a:off x="9308520" y="369453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E3DA051-ECCF-4F0B-B19A-66EA3DD7AE34}"/>
              </a:ext>
            </a:extLst>
          </p:cNvPr>
          <p:cNvSpPr/>
          <p:nvPr/>
        </p:nvSpPr>
        <p:spPr>
          <a:xfrm>
            <a:off x="9308520" y="357274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443BCC6-3AA9-4780-93F8-4C2F20A582CA}"/>
              </a:ext>
            </a:extLst>
          </p:cNvPr>
          <p:cNvSpPr/>
          <p:nvPr/>
        </p:nvSpPr>
        <p:spPr>
          <a:xfrm>
            <a:off x="9308520" y="345095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119E868-0A61-492B-992F-09F2FC1B70DE}"/>
              </a:ext>
            </a:extLst>
          </p:cNvPr>
          <p:cNvSpPr/>
          <p:nvPr/>
        </p:nvSpPr>
        <p:spPr>
          <a:xfrm>
            <a:off x="9308520" y="332916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C542456-99D4-467E-B641-176392DB270C}"/>
              </a:ext>
            </a:extLst>
          </p:cNvPr>
          <p:cNvSpPr/>
          <p:nvPr/>
        </p:nvSpPr>
        <p:spPr>
          <a:xfrm>
            <a:off x="9308520" y="320737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D4D27F0-17AA-4A05-98B2-6ACA8D8049F2}"/>
              </a:ext>
            </a:extLst>
          </p:cNvPr>
          <p:cNvSpPr/>
          <p:nvPr/>
        </p:nvSpPr>
        <p:spPr>
          <a:xfrm>
            <a:off x="9308520" y="308558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2F260D08-DA31-43F8-8FDC-CD4AB4388CCA}"/>
              </a:ext>
            </a:extLst>
          </p:cNvPr>
          <p:cNvSpPr/>
          <p:nvPr/>
        </p:nvSpPr>
        <p:spPr>
          <a:xfrm>
            <a:off x="9308520" y="296379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5F0CA7C-1C03-4EC8-ACC8-DC9B2DD64A40}"/>
              </a:ext>
            </a:extLst>
          </p:cNvPr>
          <p:cNvSpPr/>
          <p:nvPr/>
        </p:nvSpPr>
        <p:spPr>
          <a:xfrm>
            <a:off x="9308520" y="284200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237684E-18FC-478D-82FC-EC455C7E06D3}"/>
              </a:ext>
            </a:extLst>
          </p:cNvPr>
          <p:cNvSpPr/>
          <p:nvPr/>
        </p:nvSpPr>
        <p:spPr>
          <a:xfrm>
            <a:off x="9308520" y="272021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E1B4368-F66E-46F4-B3B1-BA994D80201B}"/>
              </a:ext>
            </a:extLst>
          </p:cNvPr>
          <p:cNvSpPr/>
          <p:nvPr/>
        </p:nvSpPr>
        <p:spPr>
          <a:xfrm>
            <a:off x="9308520" y="259842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A275AE58-0D56-4D17-9F54-9F70A26EE5BE}"/>
              </a:ext>
            </a:extLst>
          </p:cNvPr>
          <p:cNvGrpSpPr/>
          <p:nvPr/>
        </p:nvGrpSpPr>
        <p:grpSpPr>
          <a:xfrm>
            <a:off x="9012416" y="4266026"/>
            <a:ext cx="1310967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1" name="이등변 삼각형 200">
              <a:extLst>
                <a:ext uri="{FF2B5EF4-FFF2-40B4-BE49-F238E27FC236}">
                  <a16:creationId xmlns:a16="http://schemas.microsoft.com/office/drawing/2014/main" id="{47414245-60A3-4B08-9E66-109501A14866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02" name="모서리가 둥근 직사각형 137">
              <a:extLst>
                <a:ext uri="{FF2B5EF4-FFF2-40B4-BE49-F238E27FC236}">
                  <a16:creationId xmlns:a16="http://schemas.microsoft.com/office/drawing/2014/main" id="{F84B043B-F241-40D7-B732-6F3A813E45E8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확장성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EC3A5E72-A200-4DEC-8C43-B479638235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030117"/>
                  </p:ext>
                </p:extLst>
              </p:nvPr>
            </p:nvGraphicFramePr>
            <p:xfrm>
              <a:off x="4630139" y="2031498"/>
              <a:ext cx="3005685" cy="2430000"/>
            </p:xfrm>
            <a:graphic>
              <a:graphicData uri="http://schemas.microsoft.com/office/powerpoint/2016/slidezoom">
                <pslz:sldZm>
                  <pslz:sldZmObj sldId="2791" cId="2719604685">
                    <pslz:zmPr id="{A61011B6-52DF-4199-A973-76CFBF4926D2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05685" cy="243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C3A5E72-A200-4DEC-8C43-B479638235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139" y="2031498"/>
                <a:ext cx="3005685" cy="243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6518FB06-E502-4CC4-ADCA-D0E684E550C0}"/>
              </a:ext>
            </a:extLst>
          </p:cNvPr>
          <p:cNvGrpSpPr/>
          <p:nvPr/>
        </p:nvGrpSpPr>
        <p:grpSpPr>
          <a:xfrm>
            <a:off x="5391045" y="4266026"/>
            <a:ext cx="1479656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9" name="이등변 삼각형 178">
              <a:extLst>
                <a:ext uri="{FF2B5EF4-FFF2-40B4-BE49-F238E27FC236}">
                  <a16:creationId xmlns:a16="http://schemas.microsoft.com/office/drawing/2014/main" id="{5495183D-4380-4C1B-9EB9-5FA19DB5A081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80" name="모서리가 둥근 직사각형 115">
              <a:extLst>
                <a:ext uri="{FF2B5EF4-FFF2-40B4-BE49-F238E27FC236}">
                  <a16:creationId xmlns:a16="http://schemas.microsoft.com/office/drawing/2014/main" id="{17C0CEB5-DEE1-4862-88AF-09092CB50C39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효율적인 수익모델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E21C01-402C-48B7-9E80-0C680EA4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42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636156" y="1696482"/>
            <a:ext cx="1296000" cy="1296000"/>
            <a:chOff x="10667724" y="2019434"/>
            <a:chExt cx="1296000" cy="1296000"/>
          </a:xfrm>
        </p:grpSpPr>
        <p:sp>
          <p:nvSpPr>
            <p:cNvPr id="21" name="직사각형 20"/>
            <p:cNvSpPr/>
            <p:nvPr/>
          </p:nvSpPr>
          <p:spPr>
            <a:xfrm>
              <a:off x="10667724" y="2019434"/>
              <a:ext cx="1296000" cy="12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sp>
        <p:nvSpPr>
          <p:cNvPr id="27" name="직사각형 26"/>
          <p:cNvSpPr/>
          <p:nvPr/>
        </p:nvSpPr>
        <p:spPr>
          <a:xfrm>
            <a:off x="6156485" y="1699315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32" name="Group 58"/>
          <p:cNvGrpSpPr>
            <a:grpSpLocks noChangeAspect="1"/>
          </p:cNvGrpSpPr>
          <p:nvPr/>
        </p:nvGrpSpPr>
        <p:grpSpPr bwMode="auto">
          <a:xfrm>
            <a:off x="6378708" y="2004718"/>
            <a:ext cx="762444" cy="978872"/>
            <a:chOff x="648" y="958"/>
            <a:chExt cx="1078" cy="1384"/>
          </a:xfrm>
        </p:grpSpPr>
        <p:sp>
          <p:nvSpPr>
            <p:cNvPr id="33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4639531" y="4517404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59860" y="4520237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01" y="4855382"/>
            <a:ext cx="965629" cy="96562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38" y="4768205"/>
            <a:ext cx="751163" cy="104519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695788" y="1932614"/>
            <a:ext cx="3939116" cy="93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반도체 생산직을 준비하고있는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씨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글쓰기가 서툰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편인데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어색한 문장을 찾아주고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다음에 뭘 적을 지 생각이 나지 않을 때 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문장 추천을 해줘서 좋았어요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.”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663500" y="4593042"/>
            <a:ext cx="3836129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의류회사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MD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직을 준비하고 있는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씨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글 쓰는 센스가 없어서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자소서 작성 시 시간이 굉장히 오래 걸리는데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추천된 문장들이 오히려 저보다 잘 써서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신기하고 작성 시간도 줄었어요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!”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63557" y="1965995"/>
            <a:ext cx="3558296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금용 공기업을 준비하고 있는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씨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＂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합격자소서 참고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많이 하는 편인데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키워드 추천해주는 게 도움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 많이 되었어요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.”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63557" y="4610230"/>
            <a:ext cx="356243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엔지니어직을 준비하고 있는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씨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같은 단어를 반복해서 쓰는 걸 좋아하지 않아서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유의어를 계속 찾아보면서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자소서를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쓰는 편인데 바로 옆에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유의어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검색창이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</a:rPr>
              <a:t> 있어서 유용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했어요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636155" y="3183037"/>
            <a:ext cx="1296001" cy="438533"/>
            <a:chOff x="484650" y="3036798"/>
            <a:chExt cx="3646974" cy="750523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25</a:t>
              </a:r>
              <a:r>
                <a:rPr lang="ko-KR" altLang="en-US" sz="1050" b="1" dirty="0">
                  <a:solidFill>
                    <a:prstClr val="white"/>
                  </a:solidFill>
                </a:rPr>
                <a:t>세 </a:t>
              </a:r>
              <a:r>
                <a:rPr lang="en-US" altLang="ko-KR" sz="1050" b="1" dirty="0">
                  <a:solidFill>
                    <a:prstClr val="white"/>
                  </a:solidFill>
                </a:rPr>
                <a:t>A</a:t>
              </a:r>
              <a:r>
                <a:rPr lang="ko-KR" altLang="en-US" sz="1050" b="1" dirty="0">
                  <a:solidFill>
                    <a:prstClr val="white"/>
                  </a:solidFill>
                </a:rPr>
                <a:t>씨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159317" y="3183037"/>
            <a:ext cx="1296001" cy="438533"/>
            <a:chOff x="484650" y="3036798"/>
            <a:chExt cx="3646974" cy="750523"/>
          </a:xfrm>
          <a:solidFill>
            <a:schemeClr val="bg1">
              <a:lumMod val="95000"/>
            </a:schemeClr>
          </a:solidFill>
        </p:grpSpPr>
        <p:sp>
          <p:nvSpPr>
            <p:cNvPr id="76" name="모서리가 둥근 직사각형 75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27</a:t>
              </a:r>
              <a:r>
                <a:rPr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세 </a:t>
              </a:r>
              <a:r>
                <a: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B</a:t>
              </a:r>
              <a:r>
                <a:rPr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씨</a:t>
              </a:r>
              <a:endParaRPr lang="en-US" altLang="ko-KR" sz="105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156484" y="3882257"/>
            <a:ext cx="1296001" cy="438533"/>
            <a:chOff x="484650" y="3036798"/>
            <a:chExt cx="3646974" cy="750523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66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24</a:t>
              </a:r>
              <a:r>
                <a:rPr lang="ko-KR" altLang="en-US" sz="1050" b="1" dirty="0">
                  <a:solidFill>
                    <a:prstClr val="white"/>
                  </a:solidFill>
                </a:rPr>
                <a:t>세 </a:t>
              </a:r>
              <a:r>
                <a:rPr lang="en-US" altLang="ko-KR" sz="1050" b="1" dirty="0">
                  <a:solidFill>
                    <a:prstClr val="white"/>
                  </a:solidFill>
                </a:rPr>
                <a:t>D</a:t>
              </a:r>
              <a:r>
                <a:rPr lang="ko-KR" altLang="en-US" sz="1050" b="1" dirty="0">
                  <a:solidFill>
                    <a:prstClr val="white"/>
                  </a:solidFill>
                </a:rPr>
                <a:t>씨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618154" y="3882975"/>
            <a:ext cx="1296001" cy="438533"/>
            <a:chOff x="484650" y="3036798"/>
            <a:chExt cx="3646974" cy="750523"/>
          </a:xfrm>
          <a:solidFill>
            <a:schemeClr val="bg1">
              <a:lumMod val="95000"/>
            </a:schemeClr>
          </a:solidFill>
        </p:grpSpPr>
        <p:sp>
          <p:nvSpPr>
            <p:cNvPr id="82" name="모서리가 둥근 직사각형 81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28</a:t>
              </a:r>
              <a:r>
                <a:rPr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세 </a:t>
              </a:r>
              <a:r>
                <a: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</a:t>
              </a:r>
              <a:r>
                <a:rPr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씨</a:t>
              </a:r>
              <a:endParaRPr lang="en-US" altLang="ko-KR" sz="105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61" name="모서리가 둥근 직사각형 13">
            <a:extLst>
              <a:ext uri="{FF2B5EF4-FFF2-40B4-BE49-F238E27FC236}">
                <a16:creationId xmlns:a16="http://schemas.microsoft.com/office/drawing/2014/main" id="{BEFD4AE0-A199-4690-BD20-871F2E58289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 후기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3" name="모서리가 둥근 직사각형 8">
            <a:extLst>
              <a:ext uri="{FF2B5EF4-FFF2-40B4-BE49-F238E27FC236}">
                <a16:creationId xmlns:a16="http://schemas.microsoft.com/office/drawing/2014/main" id="{0A225959-D5D2-4FA5-8918-F2436904A91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 후기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4" name="자유형 16">
            <a:extLst>
              <a:ext uri="{FF2B5EF4-FFF2-40B4-BE49-F238E27FC236}">
                <a16:creationId xmlns:a16="http://schemas.microsoft.com/office/drawing/2014/main" id="{CE157350-B658-4B17-A9B5-00623DD5FC4C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6" name="자유형 15">
            <a:extLst>
              <a:ext uri="{FF2B5EF4-FFF2-40B4-BE49-F238E27FC236}">
                <a16:creationId xmlns:a16="http://schemas.microsoft.com/office/drawing/2014/main" id="{3F6ADF1D-C9B5-4EB3-9A49-11FC9168002D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1D425E8-C121-4CFE-96C3-D3D3068C9FE5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BEBE5-AC59-4354-9FE2-2C393B81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604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향후 계획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5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A34015-1586-44FB-A3E9-9160C50B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4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13">
            <a:extLst>
              <a:ext uri="{FF2B5EF4-FFF2-40B4-BE49-F238E27FC236}">
                <a16:creationId xmlns:a16="http://schemas.microsoft.com/office/drawing/2014/main" id="{D3FF2B88-F4D1-48DB-8B25-A83D39934695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id="{0337974A-8167-4C7D-83E3-9E0A27908B17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자유형 16">
            <a:extLst>
              <a:ext uri="{FF2B5EF4-FFF2-40B4-BE49-F238E27FC236}">
                <a16:creationId xmlns:a16="http://schemas.microsoft.com/office/drawing/2014/main" id="{1B991B8E-D95F-4B0B-A5D2-FCE948EFF0DF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7" name="자유형 15">
            <a:extLst>
              <a:ext uri="{FF2B5EF4-FFF2-40B4-BE49-F238E27FC236}">
                <a16:creationId xmlns:a16="http://schemas.microsoft.com/office/drawing/2014/main" id="{8CAE58AF-3AB9-4460-A77C-68C0C8C6E742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4F1686-5671-4A5C-8979-51DB71E09EB4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230756-9D0B-415B-9DC5-731B3120A45B}"/>
              </a:ext>
            </a:extLst>
          </p:cNvPr>
          <p:cNvGrpSpPr/>
          <p:nvPr/>
        </p:nvGrpSpPr>
        <p:grpSpPr>
          <a:xfrm>
            <a:off x="5041357" y="1886408"/>
            <a:ext cx="2109286" cy="2984853"/>
            <a:chOff x="6122467" y="2300620"/>
            <a:chExt cx="2109286" cy="2984853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CDD382D-9756-473E-9190-E26CBD0BD6BB}"/>
                </a:ext>
              </a:extLst>
            </p:cNvPr>
            <p:cNvSpPr/>
            <p:nvPr/>
          </p:nvSpPr>
          <p:spPr>
            <a:xfrm>
              <a:off x="6122468" y="2300620"/>
              <a:ext cx="2109284" cy="17025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10803020104030203" pitchFamily="2" charset="-79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7F2604D-453F-4018-B839-12E03041F8D0}"/>
                </a:ext>
              </a:extLst>
            </p:cNvPr>
            <p:cNvSpPr/>
            <p:nvPr/>
          </p:nvSpPr>
          <p:spPr>
            <a:xfrm>
              <a:off x="6122467" y="4758597"/>
              <a:ext cx="2109286" cy="526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다양한 직무에 특화된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자소서 문장 추천 기능 추가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8DC1931-0699-4B29-99CA-87DA319A7458}"/>
                </a:ext>
              </a:extLst>
            </p:cNvPr>
            <p:cNvSpPr/>
            <p:nvPr/>
          </p:nvSpPr>
          <p:spPr>
            <a:xfrm>
              <a:off x="6596860" y="2571637"/>
              <a:ext cx="1160496" cy="1160496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88" name="Picture 5" descr="C:\Users\whgur\Downloads\icons8-add-property-100.png">
              <a:extLst>
                <a:ext uri="{FF2B5EF4-FFF2-40B4-BE49-F238E27FC236}">
                  <a16:creationId xmlns:a16="http://schemas.microsoft.com/office/drawing/2014/main" id="{E947E99C-E0F4-45D7-8F26-C3131818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2373" y="2918489"/>
              <a:ext cx="570156" cy="570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E4D7A30-B003-436D-B402-0E03EE5CB2A0}"/>
                </a:ext>
              </a:extLst>
            </p:cNvPr>
            <p:cNvGrpSpPr/>
            <p:nvPr/>
          </p:nvGrpSpPr>
          <p:grpSpPr>
            <a:xfrm>
              <a:off x="6577649" y="4239881"/>
              <a:ext cx="1198917" cy="518716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7" name="이등변 삼각형 96">
                <a:extLst>
                  <a:ext uri="{FF2B5EF4-FFF2-40B4-BE49-F238E27FC236}">
                    <a16:creationId xmlns:a16="http://schemas.microsoft.com/office/drawing/2014/main" id="{996A602C-6723-46AF-B479-62C40F1249E5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98" name="모서리가 둥근 직사각형 166">
                <a:extLst>
                  <a:ext uri="{FF2B5EF4-FFF2-40B4-BE49-F238E27FC236}">
                    <a16:creationId xmlns:a16="http://schemas.microsoft.com/office/drawing/2014/main" id="{1FEEF38B-2BA6-44C5-807E-339EFBF964FE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직무 특화</a:t>
                </a:r>
                <a:endParaRPr lang="en-US" altLang="ko-KR" sz="10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F9061A-F223-46D3-B082-E873F5381332}"/>
              </a:ext>
            </a:extLst>
          </p:cNvPr>
          <p:cNvGrpSpPr/>
          <p:nvPr/>
        </p:nvGrpSpPr>
        <p:grpSpPr>
          <a:xfrm>
            <a:off x="1458915" y="1886408"/>
            <a:ext cx="2109286" cy="3407531"/>
            <a:chOff x="1824107" y="2300620"/>
            <a:chExt cx="2109286" cy="3407531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FE021B4A-6900-45EE-891D-B0CA7FD9636A}"/>
                </a:ext>
              </a:extLst>
            </p:cNvPr>
            <p:cNvSpPr/>
            <p:nvPr/>
          </p:nvSpPr>
          <p:spPr>
            <a:xfrm>
              <a:off x="1824108" y="2300620"/>
              <a:ext cx="2109284" cy="17025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10803020104030203" pitchFamily="2" charset="-79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A4186A-7D8C-462D-B75D-D827AE6EC56C}"/>
                </a:ext>
              </a:extLst>
            </p:cNvPr>
            <p:cNvSpPr/>
            <p:nvPr/>
          </p:nvSpPr>
          <p:spPr>
            <a:xfrm>
              <a:off x="1824107" y="4719611"/>
              <a:ext cx="2109286" cy="988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더 많은 데이터 수집 및 정제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불합격 자소서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자소서 키워드 데이터 라벨링을 하여 더 정확하고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다양한 서비스 제공 가능</a:t>
              </a: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6FD1096-7F57-457E-BE12-A552E0195501}"/>
                </a:ext>
              </a:extLst>
            </p:cNvPr>
            <p:cNvSpPr/>
            <p:nvPr/>
          </p:nvSpPr>
          <p:spPr>
            <a:xfrm>
              <a:off x="2298500" y="2571637"/>
              <a:ext cx="1160496" cy="1160496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84" name="Picture 2" descr="C:\Users\whgur\Downloads\icons8-database-100.png">
              <a:extLst>
                <a:ext uri="{FF2B5EF4-FFF2-40B4-BE49-F238E27FC236}">
                  <a16:creationId xmlns:a16="http://schemas.microsoft.com/office/drawing/2014/main" id="{A1565747-8649-42D1-977A-6B55FA540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624" y="2868727"/>
              <a:ext cx="580248" cy="58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3A21B29-C40B-4388-AFF4-D6587CBB7953}"/>
                </a:ext>
              </a:extLst>
            </p:cNvPr>
            <p:cNvGrpSpPr/>
            <p:nvPr/>
          </p:nvGrpSpPr>
          <p:grpSpPr>
            <a:xfrm>
              <a:off x="2279291" y="4226232"/>
              <a:ext cx="1198917" cy="518716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3" name="이등변 삼각형 92">
                <a:extLst>
                  <a:ext uri="{FF2B5EF4-FFF2-40B4-BE49-F238E27FC236}">
                    <a16:creationId xmlns:a16="http://schemas.microsoft.com/office/drawing/2014/main" id="{78CB2EC8-32FD-4A6E-B7F0-DF9E7D5CE436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94" name="모서리가 둥근 직사각형 163">
                <a:extLst>
                  <a:ext uri="{FF2B5EF4-FFF2-40B4-BE49-F238E27FC236}">
                    <a16:creationId xmlns:a16="http://schemas.microsoft.com/office/drawing/2014/main" id="{28EF7CF8-365E-426B-8BD4-A492BAD6ED13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Data </a:t>
                </a:r>
                <a:r>
                  <a:rPr lang="ko-KR" altLang="en-US" sz="10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수집</a:t>
                </a:r>
                <a:endParaRPr lang="en-US" altLang="ko-KR" sz="10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E64E88-37FB-4490-A660-9DE43FCDE590}"/>
              </a:ext>
            </a:extLst>
          </p:cNvPr>
          <p:cNvGrpSpPr/>
          <p:nvPr/>
        </p:nvGrpSpPr>
        <p:grpSpPr>
          <a:xfrm>
            <a:off x="8541254" y="1893374"/>
            <a:ext cx="2191831" cy="3446517"/>
            <a:chOff x="8906446" y="2307586"/>
            <a:chExt cx="2191831" cy="3446517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9141CE2-3522-4A7E-9F54-FFF1FC06F2C5}"/>
                </a:ext>
              </a:extLst>
            </p:cNvPr>
            <p:cNvSpPr/>
            <p:nvPr/>
          </p:nvSpPr>
          <p:spPr>
            <a:xfrm>
              <a:off x="8906448" y="2307586"/>
              <a:ext cx="2109284" cy="17025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10803020104030203" pitchFamily="2" charset="-79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7EE981D-2C26-4796-A295-9C0F0BC05292}"/>
                </a:ext>
              </a:extLst>
            </p:cNvPr>
            <p:cNvSpPr/>
            <p:nvPr/>
          </p:nvSpPr>
          <p:spPr>
            <a:xfrm>
              <a:off x="8906446" y="4765563"/>
              <a:ext cx="2191831" cy="988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자소서에서 토탈 솔루션을 넘어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취업 토탈 솔루션 플랫폼으로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성장하기 위해 다양한 연구와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서비스를 추가</a:t>
              </a: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587AC84-ECE5-410E-865E-DAB418A9DEC4}"/>
                </a:ext>
              </a:extLst>
            </p:cNvPr>
            <p:cNvSpPr/>
            <p:nvPr/>
          </p:nvSpPr>
          <p:spPr>
            <a:xfrm>
              <a:off x="9380840" y="2578603"/>
              <a:ext cx="1160496" cy="1160496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BB96B76-C5A4-4AA9-B713-63A330152049}"/>
                </a:ext>
              </a:extLst>
            </p:cNvPr>
            <p:cNvGrpSpPr/>
            <p:nvPr/>
          </p:nvGrpSpPr>
          <p:grpSpPr>
            <a:xfrm>
              <a:off x="9380840" y="4226232"/>
              <a:ext cx="1198917" cy="518716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0" name="이등변 삼각형 99">
                <a:extLst>
                  <a:ext uri="{FF2B5EF4-FFF2-40B4-BE49-F238E27FC236}">
                    <a16:creationId xmlns:a16="http://schemas.microsoft.com/office/drawing/2014/main" id="{A1D6B768-D51E-426A-B3C5-8591995E3732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1" name="모서리가 둥근 직사각형 172">
                <a:extLst>
                  <a:ext uri="{FF2B5EF4-FFF2-40B4-BE49-F238E27FC236}">
                    <a16:creationId xmlns:a16="http://schemas.microsoft.com/office/drawing/2014/main" id="{28DFD4CF-F494-4627-9C61-D901A60CB75E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서비스 추가</a:t>
                </a:r>
                <a:endParaRPr lang="en-US" altLang="ko-KR" sz="10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pic>
          <p:nvPicPr>
            <p:cNvPr id="102" name="Picture 6" descr="C:\Users\whgur\Downloads\icons8-service-100.png">
              <a:extLst>
                <a:ext uri="{FF2B5EF4-FFF2-40B4-BE49-F238E27FC236}">
                  <a16:creationId xmlns:a16="http://schemas.microsoft.com/office/drawing/2014/main" id="{61052F3B-E0DD-4CE1-961F-957BB4983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588" y="2841351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65835B-66B1-4E2D-A0F5-D9EDC249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51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13">
            <a:extLst>
              <a:ext uri="{FF2B5EF4-FFF2-40B4-BE49-F238E27FC236}">
                <a16:creationId xmlns:a16="http://schemas.microsoft.com/office/drawing/2014/main" id="{D3FF2B88-F4D1-48DB-8B25-A83D39934695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id="{0337974A-8167-4C7D-83E3-9E0A27908B17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자유형 16">
            <a:extLst>
              <a:ext uri="{FF2B5EF4-FFF2-40B4-BE49-F238E27FC236}">
                <a16:creationId xmlns:a16="http://schemas.microsoft.com/office/drawing/2014/main" id="{1B991B8E-D95F-4B0B-A5D2-FCE948EFF0DF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7" name="자유형 15">
            <a:extLst>
              <a:ext uri="{FF2B5EF4-FFF2-40B4-BE49-F238E27FC236}">
                <a16:creationId xmlns:a16="http://schemas.microsoft.com/office/drawing/2014/main" id="{8CAE58AF-3AB9-4460-A77C-68C0C8C6E742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4F1686-5671-4A5C-8979-51DB71E09EB4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5" name="Round Same Side Corner Rectangle 112">
            <a:extLst>
              <a:ext uri="{FF2B5EF4-FFF2-40B4-BE49-F238E27FC236}">
                <a16:creationId xmlns:a16="http://schemas.microsoft.com/office/drawing/2014/main" id="{7D6FF192-EC67-462F-8293-2212289D6F09}"/>
              </a:ext>
            </a:extLst>
          </p:cNvPr>
          <p:cNvSpPr/>
          <p:nvPr/>
        </p:nvSpPr>
        <p:spPr>
          <a:xfrm rot="16200000">
            <a:off x="5905377" y="-3033194"/>
            <a:ext cx="1927093" cy="102669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ound Same Side Corner Rectangle 114">
            <a:extLst>
              <a:ext uri="{FF2B5EF4-FFF2-40B4-BE49-F238E27FC236}">
                <a16:creationId xmlns:a16="http://schemas.microsoft.com/office/drawing/2014/main" id="{9567506C-6984-43AF-867B-4F642B5254D0}"/>
              </a:ext>
            </a:extLst>
          </p:cNvPr>
          <p:cNvSpPr/>
          <p:nvPr/>
        </p:nvSpPr>
        <p:spPr>
          <a:xfrm rot="10800000">
            <a:off x="3151788" y="1149494"/>
            <a:ext cx="1086626" cy="936746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Round Same Side Corner Rectangle 115">
            <a:extLst>
              <a:ext uri="{FF2B5EF4-FFF2-40B4-BE49-F238E27FC236}">
                <a16:creationId xmlns:a16="http://schemas.microsoft.com/office/drawing/2014/main" id="{BAB73F7D-FE37-4EB6-BF9C-423CB8A0FE43}"/>
              </a:ext>
            </a:extLst>
          </p:cNvPr>
          <p:cNvSpPr/>
          <p:nvPr/>
        </p:nvSpPr>
        <p:spPr>
          <a:xfrm rot="10800000">
            <a:off x="6699412" y="1149496"/>
            <a:ext cx="1086626" cy="1177175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Round Same Side Corner Rectangle 116">
            <a:extLst>
              <a:ext uri="{FF2B5EF4-FFF2-40B4-BE49-F238E27FC236}">
                <a16:creationId xmlns:a16="http://schemas.microsoft.com/office/drawing/2014/main" id="{E09E62C8-78AF-41D4-B0E2-595F8617290C}"/>
              </a:ext>
            </a:extLst>
          </p:cNvPr>
          <p:cNvSpPr/>
          <p:nvPr/>
        </p:nvSpPr>
        <p:spPr>
          <a:xfrm rot="10800000">
            <a:off x="4924989" y="1149493"/>
            <a:ext cx="1086626" cy="1448835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ound Same Side Corner Rectangle 117">
            <a:extLst>
              <a:ext uri="{FF2B5EF4-FFF2-40B4-BE49-F238E27FC236}">
                <a16:creationId xmlns:a16="http://schemas.microsoft.com/office/drawing/2014/main" id="{E5256D06-C5A2-43A8-9914-B44258F521D8}"/>
              </a:ext>
            </a:extLst>
          </p:cNvPr>
          <p:cNvSpPr/>
          <p:nvPr/>
        </p:nvSpPr>
        <p:spPr>
          <a:xfrm rot="10800000">
            <a:off x="8385732" y="1149494"/>
            <a:ext cx="1086626" cy="1448836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Round Same Side Corner Rectangle 118">
            <a:extLst>
              <a:ext uri="{FF2B5EF4-FFF2-40B4-BE49-F238E27FC236}">
                <a16:creationId xmlns:a16="http://schemas.microsoft.com/office/drawing/2014/main" id="{7F357E3B-4079-46EC-972A-51D77E5DF271}"/>
              </a:ext>
            </a:extLst>
          </p:cNvPr>
          <p:cNvSpPr/>
          <p:nvPr/>
        </p:nvSpPr>
        <p:spPr>
          <a:xfrm rot="10800000">
            <a:off x="10045952" y="1149494"/>
            <a:ext cx="1086626" cy="936746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Freeform 228">
            <a:extLst>
              <a:ext uri="{FF2B5EF4-FFF2-40B4-BE49-F238E27FC236}">
                <a16:creationId xmlns:a16="http://schemas.microsoft.com/office/drawing/2014/main" id="{BD5DD8C0-B6C5-480C-859C-A90CDBC67BF9}"/>
              </a:ext>
            </a:extLst>
          </p:cNvPr>
          <p:cNvSpPr>
            <a:spLocks/>
          </p:cNvSpPr>
          <p:nvPr/>
        </p:nvSpPr>
        <p:spPr bwMode="auto">
          <a:xfrm>
            <a:off x="3470500" y="1404473"/>
            <a:ext cx="449200" cy="45225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08663" tIns="54332" rIns="108663" bIns="54332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en-US" sz="152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Oval 156">
            <a:extLst>
              <a:ext uri="{FF2B5EF4-FFF2-40B4-BE49-F238E27FC236}">
                <a16:creationId xmlns:a16="http://schemas.microsoft.com/office/drawing/2014/main" id="{FDD709E1-FA47-43BE-A6F8-C526FED53C13}"/>
              </a:ext>
            </a:extLst>
          </p:cNvPr>
          <p:cNvSpPr>
            <a:spLocks noChangeAspect="1"/>
          </p:cNvSpPr>
          <p:nvPr/>
        </p:nvSpPr>
        <p:spPr>
          <a:xfrm>
            <a:off x="5343353" y="2634552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DF552E-4490-47E3-BBC4-C71BCEB72D32}"/>
              </a:ext>
            </a:extLst>
          </p:cNvPr>
          <p:cNvSpPr txBox="1"/>
          <p:nvPr/>
        </p:nvSpPr>
        <p:spPr>
          <a:xfrm>
            <a:off x="5468280" y="3972780"/>
            <a:ext cx="55" cy="2192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0" b="1" dirty="0">
              <a:sym typeface="Arial" panose="020B0604020202020204" pitchFamily="34" charset="0"/>
            </a:endParaRPr>
          </a:p>
        </p:txBody>
      </p:sp>
      <p:cxnSp>
        <p:nvCxnSpPr>
          <p:cNvPr id="58" name="Straight Connector 158">
            <a:extLst>
              <a:ext uri="{FF2B5EF4-FFF2-40B4-BE49-F238E27FC236}">
                <a16:creationId xmlns:a16="http://schemas.microsoft.com/office/drawing/2014/main" id="{ED9C408D-6E42-43A4-8E6C-4F48B696C9ED}"/>
              </a:ext>
            </a:extLst>
          </p:cNvPr>
          <p:cNvCxnSpPr>
            <a:cxnSpLocks/>
          </p:cNvCxnSpPr>
          <p:nvPr/>
        </p:nvCxnSpPr>
        <p:spPr>
          <a:xfrm>
            <a:off x="5462297" y="2929831"/>
            <a:ext cx="0" cy="59607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160">
            <a:extLst>
              <a:ext uri="{FF2B5EF4-FFF2-40B4-BE49-F238E27FC236}">
                <a16:creationId xmlns:a16="http://schemas.microsoft.com/office/drawing/2014/main" id="{DDD3DB3E-14F6-4112-89EB-FA2FD773F2C4}"/>
              </a:ext>
            </a:extLst>
          </p:cNvPr>
          <p:cNvSpPr>
            <a:spLocks noChangeAspect="1"/>
          </p:cNvSpPr>
          <p:nvPr/>
        </p:nvSpPr>
        <p:spPr>
          <a:xfrm>
            <a:off x="7161996" y="2371949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E87033-BBB2-4F55-80A2-6D3A3F5FF619}"/>
              </a:ext>
            </a:extLst>
          </p:cNvPr>
          <p:cNvSpPr txBox="1"/>
          <p:nvPr/>
        </p:nvSpPr>
        <p:spPr>
          <a:xfrm>
            <a:off x="7286923" y="3710177"/>
            <a:ext cx="55" cy="2192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0" b="1" dirty="0">
              <a:sym typeface="Arial" panose="020B0604020202020204" pitchFamily="34" charset="0"/>
            </a:endParaRPr>
          </a:p>
        </p:txBody>
      </p:sp>
      <p:cxnSp>
        <p:nvCxnSpPr>
          <p:cNvPr id="62" name="Straight Connector 162">
            <a:extLst>
              <a:ext uri="{FF2B5EF4-FFF2-40B4-BE49-F238E27FC236}">
                <a16:creationId xmlns:a16="http://schemas.microsoft.com/office/drawing/2014/main" id="{DF9C65F1-98B8-4C5A-9C05-17333F8A89F6}"/>
              </a:ext>
            </a:extLst>
          </p:cNvPr>
          <p:cNvCxnSpPr>
            <a:cxnSpLocks/>
          </p:cNvCxnSpPr>
          <p:nvPr/>
        </p:nvCxnSpPr>
        <p:spPr>
          <a:xfrm>
            <a:off x="7280940" y="2667228"/>
            <a:ext cx="0" cy="142571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164">
            <a:extLst>
              <a:ext uri="{FF2B5EF4-FFF2-40B4-BE49-F238E27FC236}">
                <a16:creationId xmlns:a16="http://schemas.microsoft.com/office/drawing/2014/main" id="{082337AF-A7FE-4FCA-8847-B580B2AAD780}"/>
              </a:ext>
            </a:extLst>
          </p:cNvPr>
          <p:cNvSpPr>
            <a:spLocks noChangeAspect="1"/>
          </p:cNvSpPr>
          <p:nvPr/>
        </p:nvSpPr>
        <p:spPr>
          <a:xfrm>
            <a:off x="8810101" y="2634552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3D0DC5-A20C-474F-A309-93D402C8AF48}"/>
              </a:ext>
            </a:extLst>
          </p:cNvPr>
          <p:cNvSpPr txBox="1"/>
          <p:nvPr/>
        </p:nvSpPr>
        <p:spPr>
          <a:xfrm>
            <a:off x="8935028" y="3972780"/>
            <a:ext cx="55" cy="2192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0" b="1" dirty="0">
              <a:sym typeface="Arial" panose="020B0604020202020204" pitchFamily="34" charset="0"/>
            </a:endParaRPr>
          </a:p>
        </p:txBody>
      </p:sp>
      <p:cxnSp>
        <p:nvCxnSpPr>
          <p:cNvPr id="66" name="Straight Connector 166">
            <a:extLst>
              <a:ext uri="{FF2B5EF4-FFF2-40B4-BE49-F238E27FC236}">
                <a16:creationId xmlns:a16="http://schemas.microsoft.com/office/drawing/2014/main" id="{19E025DF-9A03-4C94-B519-7D3B50728B9C}"/>
              </a:ext>
            </a:extLst>
          </p:cNvPr>
          <p:cNvCxnSpPr>
            <a:cxnSpLocks/>
          </p:cNvCxnSpPr>
          <p:nvPr/>
        </p:nvCxnSpPr>
        <p:spPr>
          <a:xfrm>
            <a:off x="8929045" y="2929831"/>
            <a:ext cx="0" cy="207916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168">
            <a:extLst>
              <a:ext uri="{FF2B5EF4-FFF2-40B4-BE49-F238E27FC236}">
                <a16:creationId xmlns:a16="http://schemas.microsoft.com/office/drawing/2014/main" id="{AE5CC9C9-D2C0-4D4A-8A51-893D13B93EB4}"/>
              </a:ext>
            </a:extLst>
          </p:cNvPr>
          <p:cNvSpPr>
            <a:spLocks noChangeAspect="1"/>
          </p:cNvSpPr>
          <p:nvPr/>
        </p:nvSpPr>
        <p:spPr>
          <a:xfrm>
            <a:off x="10470321" y="2156888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E40E3A-BE3D-449E-849E-B19EA7C30E70}"/>
              </a:ext>
            </a:extLst>
          </p:cNvPr>
          <p:cNvSpPr txBox="1"/>
          <p:nvPr/>
        </p:nvSpPr>
        <p:spPr>
          <a:xfrm>
            <a:off x="10595248" y="3495116"/>
            <a:ext cx="55" cy="2192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endParaRPr lang="en-US" sz="1307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</p:txBody>
      </p:sp>
      <p:cxnSp>
        <p:nvCxnSpPr>
          <p:cNvPr id="70" name="Straight Connector 170">
            <a:extLst>
              <a:ext uri="{FF2B5EF4-FFF2-40B4-BE49-F238E27FC236}">
                <a16:creationId xmlns:a16="http://schemas.microsoft.com/office/drawing/2014/main" id="{7608AB4D-193F-412A-BEDF-4D73EBAAB6CE}"/>
              </a:ext>
            </a:extLst>
          </p:cNvPr>
          <p:cNvCxnSpPr/>
          <p:nvPr/>
        </p:nvCxnSpPr>
        <p:spPr>
          <a:xfrm rot="16200000" flipH="1">
            <a:off x="10106742" y="2934690"/>
            <a:ext cx="965048" cy="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56">
            <a:extLst>
              <a:ext uri="{FF2B5EF4-FFF2-40B4-BE49-F238E27FC236}">
                <a16:creationId xmlns:a16="http://schemas.microsoft.com/office/drawing/2014/main" id="{2FC4D7D9-CD22-45B5-B8BD-DD032C29DB50}"/>
              </a:ext>
            </a:extLst>
          </p:cNvPr>
          <p:cNvGrpSpPr/>
          <p:nvPr/>
        </p:nvGrpSpPr>
        <p:grpSpPr>
          <a:xfrm>
            <a:off x="4557903" y="3640418"/>
            <a:ext cx="1808788" cy="704038"/>
            <a:chOff x="1315495" y="1253913"/>
            <a:chExt cx="3432321" cy="281205"/>
          </a:xfrm>
        </p:grpSpPr>
        <p:sp>
          <p:nvSpPr>
            <p:cNvPr id="77" name="Text Placeholder 3">
              <a:extLst>
                <a:ext uri="{FF2B5EF4-FFF2-40B4-BE49-F238E27FC236}">
                  <a16:creationId xmlns:a16="http://schemas.microsoft.com/office/drawing/2014/main" id="{95B75F81-8D58-411D-B873-52DFC5F73BCC}"/>
                </a:ext>
              </a:extLst>
            </p:cNvPr>
            <p:cNvSpPr txBox="1">
              <a:spLocks/>
            </p:cNvSpPr>
            <p:nvPr/>
          </p:nvSpPr>
          <p:spPr>
            <a:xfrm>
              <a:off x="1315495" y="1253913"/>
              <a:ext cx="3432317" cy="13509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ko-KR" sz="2000" b="1" dirty="0">
                  <a:solidFill>
                    <a:schemeClr val="tx1"/>
                  </a:solidFill>
                  <a:sym typeface="Arial" panose="020B0604020202020204" pitchFamily="34" charset="0"/>
                </a:rPr>
                <a:t>Keyword</a:t>
              </a:r>
              <a:endParaRPr lang="en-US" sz="2000" b="1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8" name="Text Placeholder 3">
              <a:extLst>
                <a:ext uri="{FF2B5EF4-FFF2-40B4-BE49-F238E27FC236}">
                  <a16:creationId xmlns:a16="http://schemas.microsoft.com/office/drawing/2014/main" id="{AF882D50-A7FA-4F8E-839F-36A893E7EA6C}"/>
                </a:ext>
              </a:extLst>
            </p:cNvPr>
            <p:cNvSpPr txBox="1">
              <a:spLocks/>
            </p:cNvSpPr>
            <p:nvPr/>
          </p:nvSpPr>
          <p:spPr>
            <a:xfrm>
              <a:off x="1315499" y="1413544"/>
              <a:ext cx="3432317" cy="12157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800" dirty="0">
                  <a:solidFill>
                    <a:schemeClr val="tx1"/>
                  </a:solidFill>
                  <a:sym typeface="Arial" panose="020B0604020202020204" pitchFamily="34" charset="0"/>
                </a:rPr>
                <a:t>박주영</a:t>
              </a:r>
              <a:r>
                <a:rPr lang="en-US" altLang="ko-KR" sz="1800" dirty="0">
                  <a:solidFill>
                    <a:schemeClr val="tx1"/>
                  </a:solidFill>
                  <a:sym typeface="Arial" panose="020B0604020202020204" pitchFamily="34" charset="0"/>
                </a:rPr>
                <a:t>, </a:t>
              </a:r>
              <a:r>
                <a:rPr lang="ko-KR" altLang="en-US" sz="1800" dirty="0">
                  <a:solidFill>
                    <a:schemeClr val="tx1"/>
                  </a:solidFill>
                  <a:sym typeface="Arial" panose="020B0604020202020204" pitchFamily="34" charset="0"/>
                </a:rPr>
                <a:t>강민영</a:t>
              </a:r>
              <a:endParaRPr lang="en-US" altLang="zh-CN" sz="1800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79" name="Group 56">
            <a:extLst>
              <a:ext uri="{FF2B5EF4-FFF2-40B4-BE49-F238E27FC236}">
                <a16:creationId xmlns:a16="http://schemas.microsoft.com/office/drawing/2014/main" id="{A4B19D85-7A4C-4CE9-A124-6F1DB9A5EB58}"/>
              </a:ext>
            </a:extLst>
          </p:cNvPr>
          <p:cNvGrpSpPr/>
          <p:nvPr/>
        </p:nvGrpSpPr>
        <p:grpSpPr>
          <a:xfrm>
            <a:off x="6358449" y="4274938"/>
            <a:ext cx="1808790" cy="694295"/>
            <a:chOff x="1315495" y="1253912"/>
            <a:chExt cx="3432321" cy="277314"/>
          </a:xfrm>
        </p:grpSpPr>
        <p:sp>
          <p:nvSpPr>
            <p:cNvPr id="81" name="Text Placeholder 3">
              <a:extLst>
                <a:ext uri="{FF2B5EF4-FFF2-40B4-BE49-F238E27FC236}">
                  <a16:creationId xmlns:a16="http://schemas.microsoft.com/office/drawing/2014/main" id="{E73C78BB-4795-4B81-9B31-48C0436A714D}"/>
                </a:ext>
              </a:extLst>
            </p:cNvPr>
            <p:cNvSpPr txBox="1">
              <a:spLocks/>
            </p:cNvSpPr>
            <p:nvPr/>
          </p:nvSpPr>
          <p:spPr>
            <a:xfrm>
              <a:off x="1315495" y="1253912"/>
              <a:ext cx="3432317" cy="13509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000" b="1" dirty="0">
                  <a:solidFill>
                    <a:schemeClr val="tx1"/>
                  </a:solidFill>
                  <a:sym typeface="Arial" panose="020B0604020202020204" pitchFamily="34" charset="0"/>
                </a:rPr>
                <a:t>문장 추천</a:t>
              </a:r>
              <a:endParaRPr lang="en-US" sz="2000" b="1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6" name="Text Placeholder 3">
              <a:extLst>
                <a:ext uri="{FF2B5EF4-FFF2-40B4-BE49-F238E27FC236}">
                  <a16:creationId xmlns:a16="http://schemas.microsoft.com/office/drawing/2014/main" id="{4C7C50C6-EB87-4FDB-90B5-333EEFEB7CA0}"/>
                </a:ext>
              </a:extLst>
            </p:cNvPr>
            <p:cNvSpPr txBox="1">
              <a:spLocks/>
            </p:cNvSpPr>
            <p:nvPr/>
          </p:nvSpPr>
          <p:spPr>
            <a:xfrm>
              <a:off x="1315499" y="1409652"/>
              <a:ext cx="3432317" cy="12157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800" dirty="0" err="1">
                  <a:solidFill>
                    <a:schemeClr val="tx1"/>
                  </a:solidFill>
                  <a:sym typeface="Arial" panose="020B0604020202020204" pitchFamily="34" charset="0"/>
                </a:rPr>
                <a:t>조혁준</a:t>
              </a:r>
              <a:r>
                <a:rPr lang="en-US" altLang="ko-KR" sz="1800" dirty="0">
                  <a:solidFill>
                    <a:schemeClr val="tx1"/>
                  </a:solidFill>
                  <a:sym typeface="Arial" panose="020B0604020202020204" pitchFamily="34" charset="0"/>
                </a:rPr>
                <a:t>, </a:t>
              </a:r>
              <a:r>
                <a:rPr lang="ko-KR" altLang="en-US" sz="1800" dirty="0" err="1">
                  <a:solidFill>
                    <a:schemeClr val="tx1"/>
                  </a:solidFill>
                  <a:sym typeface="Arial" panose="020B0604020202020204" pitchFamily="34" charset="0"/>
                </a:rPr>
                <a:t>박가연</a:t>
              </a:r>
              <a:endParaRPr lang="en-US" altLang="zh-CN" sz="1800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87" name="Group 56">
            <a:extLst>
              <a:ext uri="{FF2B5EF4-FFF2-40B4-BE49-F238E27FC236}">
                <a16:creationId xmlns:a16="http://schemas.microsoft.com/office/drawing/2014/main" id="{F3EE924A-63B6-445C-84AA-C1F1E14DE559}"/>
              </a:ext>
            </a:extLst>
          </p:cNvPr>
          <p:cNvGrpSpPr/>
          <p:nvPr/>
        </p:nvGrpSpPr>
        <p:grpSpPr>
          <a:xfrm>
            <a:off x="7772653" y="5199400"/>
            <a:ext cx="2379934" cy="704231"/>
            <a:chOff x="773598" y="1253913"/>
            <a:chExt cx="4516114" cy="281283"/>
          </a:xfrm>
        </p:grpSpPr>
        <p:sp>
          <p:nvSpPr>
            <p:cNvPr id="96" name="Text Placeholder 3">
              <a:extLst>
                <a:ext uri="{FF2B5EF4-FFF2-40B4-BE49-F238E27FC236}">
                  <a16:creationId xmlns:a16="http://schemas.microsoft.com/office/drawing/2014/main" id="{9CE55F3B-15B6-4FBC-B0AD-DF7B6683B31C}"/>
                </a:ext>
              </a:extLst>
            </p:cNvPr>
            <p:cNvSpPr txBox="1">
              <a:spLocks/>
            </p:cNvSpPr>
            <p:nvPr/>
          </p:nvSpPr>
          <p:spPr>
            <a:xfrm>
              <a:off x="773598" y="1253913"/>
              <a:ext cx="4516114" cy="13509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000" b="1" dirty="0">
                  <a:solidFill>
                    <a:schemeClr val="tx1"/>
                  </a:solidFill>
                  <a:sym typeface="Arial" panose="020B0604020202020204" pitchFamily="34" charset="0"/>
                </a:rPr>
                <a:t>어색한 문장 검사</a:t>
              </a:r>
              <a:endParaRPr lang="en-US" sz="2000" b="1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03" name="Text Placeholder 3">
              <a:extLst>
                <a:ext uri="{FF2B5EF4-FFF2-40B4-BE49-F238E27FC236}">
                  <a16:creationId xmlns:a16="http://schemas.microsoft.com/office/drawing/2014/main" id="{A9F626FE-0C6F-46CC-A95E-4CB1F7B4EB81}"/>
                </a:ext>
              </a:extLst>
            </p:cNvPr>
            <p:cNvSpPr txBox="1">
              <a:spLocks/>
            </p:cNvSpPr>
            <p:nvPr/>
          </p:nvSpPr>
          <p:spPr>
            <a:xfrm>
              <a:off x="1315497" y="1413621"/>
              <a:ext cx="3432317" cy="12157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800" dirty="0">
                  <a:solidFill>
                    <a:schemeClr val="tx1"/>
                  </a:solidFill>
                  <a:sym typeface="Arial" panose="020B0604020202020204" pitchFamily="34" charset="0"/>
                </a:rPr>
                <a:t>김세진</a:t>
              </a:r>
              <a:r>
                <a:rPr lang="en-US" altLang="ko-KR" sz="1800" dirty="0">
                  <a:solidFill>
                    <a:schemeClr val="tx1"/>
                  </a:solidFill>
                  <a:sym typeface="Arial" panose="020B0604020202020204" pitchFamily="34" charset="0"/>
                </a:rPr>
                <a:t>, </a:t>
              </a:r>
              <a:r>
                <a:rPr lang="ko-KR" altLang="en-US" sz="1800" dirty="0">
                  <a:solidFill>
                    <a:schemeClr val="tx1"/>
                  </a:solidFill>
                  <a:sym typeface="Arial" panose="020B0604020202020204" pitchFamily="34" charset="0"/>
                </a:rPr>
                <a:t>이성민</a:t>
              </a:r>
              <a:endParaRPr lang="en-US" altLang="zh-CN" sz="1800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05" name="Group 56">
            <a:extLst>
              <a:ext uri="{FF2B5EF4-FFF2-40B4-BE49-F238E27FC236}">
                <a16:creationId xmlns:a16="http://schemas.microsoft.com/office/drawing/2014/main" id="{DCFC780F-48D3-4154-BAB8-14E0DEC8890D}"/>
              </a:ext>
            </a:extLst>
          </p:cNvPr>
          <p:cNvGrpSpPr/>
          <p:nvPr/>
        </p:nvGrpSpPr>
        <p:grpSpPr>
          <a:xfrm>
            <a:off x="9904895" y="3590456"/>
            <a:ext cx="1354822" cy="828177"/>
            <a:chOff x="1315495" y="1249930"/>
            <a:chExt cx="3432321" cy="441628"/>
          </a:xfrm>
        </p:grpSpPr>
        <p:sp>
          <p:nvSpPr>
            <p:cNvPr id="106" name="Text Placeholder 3">
              <a:extLst>
                <a:ext uri="{FF2B5EF4-FFF2-40B4-BE49-F238E27FC236}">
                  <a16:creationId xmlns:a16="http://schemas.microsoft.com/office/drawing/2014/main" id="{894BDAC5-CB75-4C6D-A15C-334C39BBE484}"/>
                </a:ext>
              </a:extLst>
            </p:cNvPr>
            <p:cNvSpPr txBox="1">
              <a:spLocks/>
            </p:cNvSpPr>
            <p:nvPr/>
          </p:nvSpPr>
          <p:spPr>
            <a:xfrm>
              <a:off x="1315495" y="1249930"/>
              <a:ext cx="3432318" cy="14306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ko-KR" sz="1600" dirty="0">
                  <a:solidFill>
                    <a:schemeClr val="tx1"/>
                  </a:solidFill>
                  <a:sym typeface="Arial" panose="020B0604020202020204" pitchFamily="34" charset="0"/>
                </a:rPr>
                <a:t>WEB</a:t>
              </a:r>
              <a:endParaRPr lang="en-US" sz="1600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07" name="Text Placeholder 3">
              <a:extLst>
                <a:ext uri="{FF2B5EF4-FFF2-40B4-BE49-F238E27FC236}">
                  <a16:creationId xmlns:a16="http://schemas.microsoft.com/office/drawing/2014/main" id="{E9F58BC9-7AF1-4854-9B09-EAB3A675E2A8}"/>
                </a:ext>
              </a:extLst>
            </p:cNvPr>
            <p:cNvSpPr txBox="1">
              <a:spLocks/>
            </p:cNvSpPr>
            <p:nvPr/>
          </p:nvSpPr>
          <p:spPr>
            <a:xfrm>
              <a:off x="1315498" y="1428688"/>
              <a:ext cx="3432318" cy="26287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400" dirty="0">
                  <a:solidFill>
                    <a:schemeClr val="tx1"/>
                  </a:solidFill>
                  <a:sym typeface="Arial" panose="020B0604020202020204" pitchFamily="34" charset="0"/>
                </a:rPr>
                <a:t>박주영</a:t>
              </a:r>
              <a:r>
                <a:rPr lang="en-US" altLang="ko-KR" sz="1400" dirty="0">
                  <a:solidFill>
                    <a:schemeClr val="tx1"/>
                  </a:solidFill>
                  <a:sym typeface="Arial" panose="020B0604020202020204" pitchFamily="34" charset="0"/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  <a:sym typeface="Arial" panose="020B0604020202020204" pitchFamily="34" charset="0"/>
                </a:rPr>
                <a:t>박가연</a:t>
              </a:r>
              <a:br>
                <a:rPr lang="en-US" altLang="ko-KR" sz="1400" dirty="0">
                  <a:solidFill>
                    <a:schemeClr val="tx1"/>
                  </a:solidFill>
                  <a:sym typeface="Arial" panose="020B0604020202020204" pitchFamily="34" charset="0"/>
                </a:rPr>
              </a:br>
              <a:r>
                <a:rPr lang="ko-KR" altLang="en-US" sz="1400" dirty="0">
                  <a:solidFill>
                    <a:schemeClr val="tx1"/>
                  </a:solidFill>
                  <a:sym typeface="Arial" panose="020B0604020202020204" pitchFamily="34" charset="0"/>
                </a:rPr>
                <a:t>김세진</a:t>
              </a:r>
              <a:endParaRPr lang="en-US" altLang="zh-CN" sz="1400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2144297C-D385-4AA3-8131-4D0D8F0296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2"/>
          <a:stretch/>
        </p:blipFill>
        <p:spPr>
          <a:xfrm flipH="1">
            <a:off x="8630559" y="1499982"/>
            <a:ext cx="626156" cy="540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D5F3F2-25CB-4604-87CA-CA12A09258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r="8011" b="14445"/>
          <a:stretch/>
        </p:blipFill>
        <p:spPr>
          <a:xfrm flipV="1">
            <a:off x="10291649" y="1316722"/>
            <a:ext cx="591180" cy="6022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E20578-6086-40CC-934B-8F645AEA18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1" r="10631" b="16761"/>
          <a:stretch/>
        </p:blipFill>
        <p:spPr>
          <a:xfrm>
            <a:off x="5136944" y="1506022"/>
            <a:ext cx="710640" cy="75126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F1514B99-5E3B-4312-A044-3B175A9889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5"/>
          <a:stretch/>
        </p:blipFill>
        <p:spPr>
          <a:xfrm>
            <a:off x="6908053" y="1472875"/>
            <a:ext cx="632368" cy="544876"/>
          </a:xfrm>
          <a:prstGeom prst="rect">
            <a:avLst/>
          </a:prstGeom>
        </p:spPr>
      </p:pic>
      <p:sp>
        <p:nvSpPr>
          <p:cNvPr id="52" name="Oval 125">
            <a:extLst>
              <a:ext uri="{FF2B5EF4-FFF2-40B4-BE49-F238E27FC236}">
                <a16:creationId xmlns:a16="http://schemas.microsoft.com/office/drawing/2014/main" id="{69B28304-42F3-4734-A3B8-2420DB22FDDB}"/>
              </a:ext>
            </a:extLst>
          </p:cNvPr>
          <p:cNvSpPr>
            <a:spLocks noChangeAspect="1"/>
          </p:cNvSpPr>
          <p:nvPr/>
        </p:nvSpPr>
        <p:spPr>
          <a:xfrm>
            <a:off x="3576157" y="2145570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C42444-0957-45A7-8B53-9B5BB189DE88}"/>
              </a:ext>
            </a:extLst>
          </p:cNvPr>
          <p:cNvSpPr txBox="1"/>
          <p:nvPr/>
        </p:nvSpPr>
        <p:spPr>
          <a:xfrm>
            <a:off x="3701084" y="3483798"/>
            <a:ext cx="55" cy="2192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endParaRPr lang="en-US" sz="1307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</p:txBody>
      </p:sp>
      <p:cxnSp>
        <p:nvCxnSpPr>
          <p:cNvPr id="54" name="Straight Connector 128">
            <a:extLst>
              <a:ext uri="{FF2B5EF4-FFF2-40B4-BE49-F238E27FC236}">
                <a16:creationId xmlns:a16="http://schemas.microsoft.com/office/drawing/2014/main" id="{89169200-29C1-42A9-BBB6-3AF8A178C299}"/>
              </a:ext>
            </a:extLst>
          </p:cNvPr>
          <p:cNvCxnSpPr>
            <a:cxnSpLocks/>
          </p:cNvCxnSpPr>
          <p:nvPr/>
        </p:nvCxnSpPr>
        <p:spPr>
          <a:xfrm>
            <a:off x="3695101" y="2440849"/>
            <a:ext cx="0" cy="62298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56">
            <a:extLst>
              <a:ext uri="{FF2B5EF4-FFF2-40B4-BE49-F238E27FC236}">
                <a16:creationId xmlns:a16="http://schemas.microsoft.com/office/drawing/2014/main" id="{1A51DB1F-660D-409A-B166-015C50F6DD35}"/>
              </a:ext>
            </a:extLst>
          </p:cNvPr>
          <p:cNvGrpSpPr/>
          <p:nvPr/>
        </p:nvGrpSpPr>
        <p:grpSpPr>
          <a:xfrm>
            <a:off x="3017689" y="3124599"/>
            <a:ext cx="1354822" cy="811238"/>
            <a:chOff x="1315495" y="1249315"/>
            <a:chExt cx="3432321" cy="432594"/>
          </a:xfrm>
        </p:grpSpPr>
        <p:sp>
          <p:nvSpPr>
            <p:cNvPr id="74" name="Text Placeholder 3">
              <a:extLst>
                <a:ext uri="{FF2B5EF4-FFF2-40B4-BE49-F238E27FC236}">
                  <a16:creationId xmlns:a16="http://schemas.microsoft.com/office/drawing/2014/main" id="{D36E0732-27FE-46F1-AEBE-AD888C4BEB21}"/>
                </a:ext>
              </a:extLst>
            </p:cNvPr>
            <p:cNvSpPr txBox="1">
              <a:spLocks/>
            </p:cNvSpPr>
            <p:nvPr/>
          </p:nvSpPr>
          <p:spPr>
            <a:xfrm>
              <a:off x="1315495" y="1249315"/>
              <a:ext cx="3432318" cy="14429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ko-KR" sz="1600" dirty="0">
                  <a:solidFill>
                    <a:schemeClr val="tx1"/>
                  </a:solidFill>
                  <a:sym typeface="Arial" panose="020B0604020202020204" pitchFamily="34" charset="0"/>
                </a:rPr>
                <a:t>PPT </a:t>
              </a:r>
              <a:r>
                <a:rPr lang="ko-KR" altLang="en-US" sz="1600" dirty="0">
                  <a:solidFill>
                    <a:schemeClr val="tx1"/>
                  </a:solidFill>
                  <a:sym typeface="Arial" panose="020B0604020202020204" pitchFamily="34" charset="0"/>
                </a:rPr>
                <a:t>제작</a:t>
              </a:r>
              <a:endParaRPr lang="en-US" sz="1600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75" name="Text Placeholder 3">
              <a:extLst>
                <a:ext uri="{FF2B5EF4-FFF2-40B4-BE49-F238E27FC236}">
                  <a16:creationId xmlns:a16="http://schemas.microsoft.com/office/drawing/2014/main" id="{AF51EEE0-0A24-464F-946E-4B6249BD5D34}"/>
                </a:ext>
              </a:extLst>
            </p:cNvPr>
            <p:cNvSpPr txBox="1">
              <a:spLocks/>
            </p:cNvSpPr>
            <p:nvPr/>
          </p:nvSpPr>
          <p:spPr>
            <a:xfrm>
              <a:off x="1315498" y="1417809"/>
              <a:ext cx="3432318" cy="26410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400" dirty="0">
                  <a:solidFill>
                    <a:schemeClr val="tx1"/>
                  </a:solidFill>
                  <a:sym typeface="Arial" panose="020B0604020202020204" pitchFamily="34" charset="0"/>
                </a:rPr>
                <a:t>김세진 </a:t>
              </a:r>
              <a:r>
                <a:rPr lang="en-US" altLang="ko-KR" sz="1400" dirty="0">
                  <a:solidFill>
                    <a:schemeClr val="tx1"/>
                  </a:solidFill>
                  <a:sym typeface="Arial" panose="020B0604020202020204" pitchFamily="34" charset="0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sym typeface="Arial" panose="020B0604020202020204" pitchFamily="34" charset="0"/>
                </a:rPr>
                <a:t>강민영</a:t>
              </a:r>
              <a:br>
                <a:rPr lang="en-US" altLang="ko-KR" sz="1400" dirty="0">
                  <a:solidFill>
                    <a:schemeClr val="tx1"/>
                  </a:solidFill>
                  <a:sym typeface="Arial" panose="020B0604020202020204" pitchFamily="34" charset="0"/>
                </a:rPr>
              </a:br>
              <a:r>
                <a:rPr lang="ko-KR" altLang="en-US" sz="1400" dirty="0" err="1">
                  <a:solidFill>
                    <a:schemeClr val="tx1"/>
                  </a:solidFill>
                  <a:sym typeface="Arial" panose="020B0604020202020204" pitchFamily="34" charset="0"/>
                </a:rPr>
                <a:t>조혁준</a:t>
              </a:r>
              <a:r>
                <a:rPr lang="en-US" altLang="ko-KR" sz="1400" dirty="0">
                  <a:solidFill>
                    <a:schemeClr val="tx1"/>
                  </a:solidFill>
                  <a:sym typeface="Arial" panose="020B0604020202020204" pitchFamily="34" charset="0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sym typeface="Arial" panose="020B0604020202020204" pitchFamily="34" charset="0"/>
                </a:rPr>
                <a:t>이성민</a:t>
              </a:r>
              <a:endParaRPr lang="en-US" altLang="zh-CN" sz="1400" dirty="0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86DF9B1D-7043-4FAA-863D-2660194BF6AC}"/>
              </a:ext>
            </a:extLst>
          </p:cNvPr>
          <p:cNvSpPr/>
          <p:nvPr/>
        </p:nvSpPr>
        <p:spPr>
          <a:xfrm>
            <a:off x="440107" y="4218273"/>
            <a:ext cx="2987726" cy="2249212"/>
          </a:xfrm>
          <a:prstGeom prst="roundRect">
            <a:avLst>
              <a:gd name="adj" fmla="val 4692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687055-5563-4C4F-8B9A-FE52E9DD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9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5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235667-9BF1-48EE-8DD5-DC747D1B3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67" b="89933" l="10000" r="90000">
                        <a14:foregroundMark x1="38280" y1="63973" x2="38280" y2="65657"/>
                        <a14:foregroundMark x1="44519" y1="65488" x2="44688" y2="67003"/>
                        <a14:foregroundMark x1="49578" y1="65657" x2="49578" y2="65657"/>
                        <a14:foregroundMark x1="54750" y1="65320" x2="54300" y2="66330"/>
                        <a14:foregroundMark x1="54975" y1="64815" x2="54750" y2="65320"/>
                        <a14:foregroundMark x1="61720" y1="63973" x2="61720" y2="66330"/>
                        <a14:foregroundMark x1="21754" y1="76599" x2="22260" y2="77273"/>
                        <a14:foregroundMark x1="25295" y1="76599" x2="25464" y2="78114"/>
                        <a14:foregroundMark x1="30185" y1="76936" x2="30185" y2="78114"/>
                        <a14:foregroundMark x1="34233" y1="77778" x2="34401" y2="78283"/>
                        <a14:foregroundMark x1="37943" y1="77441" x2="38954" y2="78451"/>
                        <a14:foregroundMark x1="41484" y1="77778" x2="41363" y2="78620"/>
                        <a14:foregroundMark x1="46149" y1="78283" x2="46374" y2="78956"/>
                        <a14:foregroundMark x1="45868" y1="77441" x2="46149" y2="78283"/>
                        <a14:foregroundMark x1="51433" y1="78283" x2="51771" y2="78788"/>
                        <a14:foregroundMark x1="58786" y1="77273" x2="59191" y2="77778"/>
                        <a14:foregroundMark x1="58516" y1="76936" x2="58786" y2="77273"/>
                        <a14:foregroundMark x1="61551" y1="78114" x2="61551" y2="78451"/>
                        <a14:foregroundMark x1="65430" y1="77609" x2="65430" y2="78114"/>
                        <a14:foregroundMark x1="68297" y1="77441" x2="68465" y2="78114"/>
                        <a14:foregroundMark x1="72175" y1="77441" x2="72344" y2="78114"/>
                        <a14:foregroundMark x1="74199" y1="78114" x2="74536" y2="78788"/>
                        <a14:foregroundMark x1="77656" y1="78283" x2="77740" y2="78620"/>
                        <a14:foregroundMark x1="77572" y1="77946" x2="77656" y2="78283"/>
                        <a14:foregroundMark x1="72175" y1="75084" x2="72175" y2="75084"/>
                        <a14:backgroundMark x1="39629" y1="63636" x2="39629" y2="63636"/>
                        <a14:backgroundMark x1="45868" y1="64646" x2="45868" y2="64646"/>
                        <a14:backgroundMark x1="55649" y1="65320" x2="55649" y2="65320"/>
                        <a14:backgroundMark x1="21417" y1="77273" x2="21417" y2="77273"/>
                        <a14:backgroundMark x1="31029" y1="76599" x2="31029" y2="76599"/>
                        <a14:backgroundMark x1="35413" y1="77104" x2="35413" y2="77104"/>
                        <a14:backgroundMark x1="38111" y1="78620" x2="38111" y2="78620"/>
                        <a14:backgroundMark x1="38786" y1="78788" x2="38786" y2="78788"/>
                        <a14:backgroundMark x1="38786" y1="78620" x2="38786" y2="78620"/>
                        <a14:backgroundMark x1="38786" y1="78451" x2="38786" y2="78451"/>
                        <a14:backgroundMark x1="38617" y1="78451" x2="38617" y2="78451"/>
                        <a14:backgroundMark x1="34739" y1="78451" x2="34739" y2="78451"/>
                        <a14:backgroundMark x1="34739" y1="78283" x2="34739" y2="78283"/>
                        <a14:backgroundMark x1="34570" y1="78283" x2="34570" y2="78283"/>
                        <a14:backgroundMark x1="52614" y1="77104" x2="52614" y2="77104"/>
                        <a14:backgroundMark x1="51096" y1="78620" x2="51096" y2="78620"/>
                        <a14:backgroundMark x1="51265" y1="78620" x2="51265" y2="78620"/>
                        <a14:backgroundMark x1="51096" y1="78114" x2="51096" y2="78114"/>
                        <a14:backgroundMark x1="51096" y1="78283" x2="51265" y2="78451"/>
                        <a14:backgroundMark x1="51602" y1="78956" x2="51602" y2="78956"/>
                        <a14:backgroundMark x1="62057" y1="77273" x2="62057" y2="77273"/>
                        <a14:backgroundMark x1="78752" y1="77104" x2="78752" y2="77104"/>
                        <a14:backgroundMark x1="74874" y1="78283" x2="74874" y2="78283"/>
                        <a14:backgroundMark x1="46543" y1="78788" x2="46543" y2="78788"/>
                        <a14:backgroundMark x1="46374" y1="78283" x2="46374" y2="78283"/>
                        <a14:backgroundMark x1="40978" y1="78788" x2="40978" y2="78788"/>
                      </a14:backgroundRemoval>
                    </a14:imgEffect>
                  </a14:imgLayer>
                </a14:imgProps>
              </a:ext>
            </a:extLst>
          </a:blip>
          <a:srcRect l="15448" t="15107" r="15448" b="15107"/>
          <a:stretch/>
        </p:blipFill>
        <p:spPr>
          <a:xfrm>
            <a:off x="5321006" y="1508849"/>
            <a:ext cx="1622560" cy="164128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720681-B883-4D20-AD63-81DFA4514E92}"/>
              </a:ext>
            </a:extLst>
          </p:cNvPr>
          <p:cNvGrpSpPr/>
          <p:nvPr/>
        </p:nvGrpSpPr>
        <p:grpSpPr>
          <a:xfrm>
            <a:off x="2451354" y="2870382"/>
            <a:ext cx="7289292" cy="1745886"/>
            <a:chOff x="6096000" y="1200944"/>
            <a:chExt cx="2559707" cy="613087"/>
          </a:xfrm>
        </p:grpSpPr>
        <p:sp>
          <p:nvSpPr>
            <p:cNvPr id="26" name="모서리가 둥근 직사각형 13">
              <a:extLst>
                <a:ext uri="{FF2B5EF4-FFF2-40B4-BE49-F238E27FC236}">
                  <a16:creationId xmlns:a16="http://schemas.microsoft.com/office/drawing/2014/main" id="{C92F16B3-3CEC-4F85-BB61-7D219B851259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7" name="모서리가 둥근 직사각형 8">
              <a:extLst>
                <a:ext uri="{FF2B5EF4-FFF2-40B4-BE49-F238E27FC236}">
                  <a16:creationId xmlns:a16="http://schemas.microsoft.com/office/drawing/2014/main" id="{C99FCEC6-A240-4121-8961-3D3D38D1C58F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b="1" dirty="0" err="1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QnA</a:t>
              </a:r>
              <a:endParaRPr lang="ko-KR" altLang="en-US" sz="8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8" name="자유형 15">
              <a:extLst>
                <a:ext uri="{FF2B5EF4-FFF2-40B4-BE49-F238E27FC236}">
                  <a16:creationId xmlns:a16="http://schemas.microsoft.com/office/drawing/2014/main" id="{03C4C1C6-2F36-40EE-8C3F-B9337B873573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E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7081DB-D82F-4BEC-AB98-3F1C9EF4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7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소개</a:t>
            </a:r>
            <a:endParaRPr lang="en-US" altLang="ko-KR" sz="32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소개</a:t>
            </a:r>
            <a:endParaRPr lang="ko-KR" altLang="en-US" sz="16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1EFD39-9083-484E-94BA-171BC27078CB}"/>
              </a:ext>
            </a:extLst>
          </p:cNvPr>
          <p:cNvSpPr txBox="1"/>
          <p:nvPr/>
        </p:nvSpPr>
        <p:spPr>
          <a:xfrm>
            <a:off x="7009832" y="2418569"/>
            <a:ext cx="32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a typeface="Noto Sans KR" panose="020B0500000000000000" pitchFamily="34" charset="-127"/>
              </a:rPr>
              <a:t>기업이 원하는 </a:t>
            </a:r>
            <a:r>
              <a:rPr lang="ko-KR" altLang="en-US" sz="1400" b="1" dirty="0" err="1">
                <a:ea typeface="Noto Sans KR" panose="020B0500000000000000" pitchFamily="34" charset="-127"/>
              </a:rPr>
              <a:t>인재상</a:t>
            </a:r>
            <a:r>
              <a:rPr lang="ko-KR" altLang="en-US" sz="1400" dirty="0">
                <a:ea typeface="Noto Sans KR" panose="020B0500000000000000" pitchFamily="34" charset="-127"/>
              </a:rPr>
              <a:t> 키워드가 </a:t>
            </a:r>
            <a:r>
              <a:rPr lang="ko-KR" altLang="en-US" sz="1400" dirty="0" err="1">
                <a:ea typeface="Noto Sans KR" panose="020B0500000000000000" pitchFamily="34" charset="-127"/>
              </a:rPr>
              <a:t>뭘까</a:t>
            </a:r>
            <a:r>
              <a:rPr lang="en-US" altLang="ko-KR" sz="1400" dirty="0">
                <a:ea typeface="Noto Sans KR" panose="020B0500000000000000" pitchFamily="34" charset="-127"/>
              </a:rPr>
              <a:t>?</a:t>
            </a:r>
            <a:endParaRPr lang="ko-KR" altLang="en-US" sz="1400" dirty="0">
              <a:ea typeface="Noto Sans KR" panose="020B05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A1980F-A07E-4725-9FCF-C4672A12D9F7}"/>
              </a:ext>
            </a:extLst>
          </p:cNvPr>
          <p:cNvSpPr txBox="1"/>
          <p:nvPr/>
        </p:nvSpPr>
        <p:spPr>
          <a:xfrm>
            <a:off x="6958816" y="3715102"/>
            <a:ext cx="3345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ea typeface="Noto Sans KR" panose="020B0500000000000000" pitchFamily="34" charset="-127"/>
              </a:rPr>
              <a:t>다음 문장</a:t>
            </a:r>
            <a:r>
              <a:rPr lang="ko-KR" altLang="en-US" sz="1400" dirty="0">
                <a:ea typeface="Noto Sans KR" panose="020B0500000000000000" pitchFamily="34" charset="-127"/>
              </a:rPr>
              <a:t>은 어떻게 쓰는 것이 좋을까</a:t>
            </a:r>
            <a:r>
              <a:rPr lang="en-US" altLang="ko-KR" sz="1400" dirty="0">
                <a:ea typeface="Noto Sans KR" panose="020B0500000000000000" pitchFamily="34" charset="-127"/>
              </a:rPr>
              <a:t>?</a:t>
            </a:r>
            <a:endParaRPr lang="ko-KR" altLang="en-US" sz="1400" dirty="0">
              <a:ea typeface="Noto Sans K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6206C8-CF6A-452E-BA98-2A19373EEE9B}"/>
              </a:ext>
            </a:extLst>
          </p:cNvPr>
          <p:cNvSpPr txBox="1"/>
          <p:nvPr/>
        </p:nvSpPr>
        <p:spPr>
          <a:xfrm>
            <a:off x="7367642" y="5018403"/>
            <a:ext cx="2528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a typeface="Noto Sans KR" panose="020B0500000000000000" pitchFamily="34" charset="-127"/>
              </a:rPr>
              <a:t>어디 </a:t>
            </a:r>
            <a:r>
              <a:rPr lang="ko-KR" altLang="en-US" sz="1400" b="1" dirty="0">
                <a:ea typeface="Noto Sans KR" panose="020B0500000000000000" pitchFamily="34" charset="-127"/>
              </a:rPr>
              <a:t>이상한 문장</a:t>
            </a:r>
            <a:r>
              <a:rPr lang="ko-KR" altLang="en-US" sz="1400" dirty="0">
                <a:ea typeface="Noto Sans KR" panose="020B0500000000000000" pitchFamily="34" charset="-127"/>
              </a:rPr>
              <a:t> 없나</a:t>
            </a:r>
            <a:r>
              <a:rPr lang="en-US" altLang="ko-KR" sz="1400" dirty="0">
                <a:ea typeface="Noto Sans KR" panose="020B0500000000000000" pitchFamily="34" charset="-127"/>
              </a:rPr>
              <a:t>?</a:t>
            </a:r>
            <a:endParaRPr lang="ko-KR" altLang="en-US" sz="1400" dirty="0">
              <a:ea typeface="Noto Sans KR" panose="020B05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D16F70-C491-4CA3-8138-A887CC078869}"/>
              </a:ext>
            </a:extLst>
          </p:cNvPr>
          <p:cNvGrpSpPr/>
          <p:nvPr/>
        </p:nvGrpSpPr>
        <p:grpSpPr>
          <a:xfrm>
            <a:off x="7329933" y="1738530"/>
            <a:ext cx="1911043" cy="501490"/>
            <a:chOff x="6170213" y="1738744"/>
            <a:chExt cx="1911043" cy="501490"/>
          </a:xfrm>
        </p:grpSpPr>
        <p:pic>
          <p:nvPicPr>
            <p:cNvPr id="5135" name="Picture 15">
              <a:extLst>
                <a:ext uri="{FF2B5EF4-FFF2-40B4-BE49-F238E27FC236}">
                  <a16:creationId xmlns:a16="http://schemas.microsoft.com/office/drawing/2014/main" id="{C43C19FE-747A-4FAC-A513-7BAD530678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50"/>
            <a:stretch/>
          </p:blipFill>
          <p:spPr bwMode="auto">
            <a:xfrm>
              <a:off x="6170213" y="1738744"/>
              <a:ext cx="589642" cy="50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5DDE521-6CED-4B6D-936F-BC2A632A9E8E}"/>
                </a:ext>
              </a:extLst>
            </p:cNvPr>
            <p:cNvGrpSpPr/>
            <p:nvPr/>
          </p:nvGrpSpPr>
          <p:grpSpPr>
            <a:xfrm>
              <a:off x="6785255" y="1764273"/>
              <a:ext cx="1296001" cy="438531"/>
              <a:chOff x="484650" y="3036800"/>
              <a:chExt cx="3646974" cy="750521"/>
            </a:xfrm>
            <a:solidFill>
              <a:schemeClr val="bg1">
                <a:lumMod val="95000"/>
              </a:schemeClr>
            </a:solidFill>
          </p:grpSpPr>
          <p:sp>
            <p:nvSpPr>
              <p:cNvPr id="64" name="모서리가 둥근 직사각형 81">
                <a:extLst>
                  <a:ext uri="{FF2B5EF4-FFF2-40B4-BE49-F238E27FC236}">
                    <a16:creationId xmlns:a16="http://schemas.microsoft.com/office/drawing/2014/main" id="{8A4BE505-DF0D-4AE2-B2A1-E2F227E640FD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  <p:sp>
            <p:nvSpPr>
              <p:cNvPr id="65" name="모서리가 둥근 직사각형 82">
                <a:extLst>
                  <a:ext uri="{FF2B5EF4-FFF2-40B4-BE49-F238E27FC236}">
                    <a16:creationId xmlns:a16="http://schemas.microsoft.com/office/drawing/2014/main" id="{A22FE40C-8309-43C8-AC5F-247453970896}"/>
                  </a:ext>
                </a:extLst>
              </p:cNvPr>
              <p:cNvSpPr/>
              <p:nvPr/>
            </p:nvSpPr>
            <p:spPr>
              <a:xfrm>
                <a:off x="484650" y="3036800"/>
                <a:ext cx="3545666" cy="677070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키워드</a:t>
                </a:r>
                <a:endPara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A9B623-3F08-4B2F-8CC9-9744DBFCF984}"/>
              </a:ext>
            </a:extLst>
          </p:cNvPr>
          <p:cNvGrpSpPr/>
          <p:nvPr/>
        </p:nvGrpSpPr>
        <p:grpSpPr>
          <a:xfrm>
            <a:off x="7233514" y="2986919"/>
            <a:ext cx="2007462" cy="554378"/>
            <a:chOff x="6588684" y="3057340"/>
            <a:chExt cx="2007462" cy="55437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52FE6D9-3ED6-4755-9842-08B9042F4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098"/>
            <a:stretch/>
          </p:blipFill>
          <p:spPr>
            <a:xfrm>
              <a:off x="6588684" y="3057340"/>
              <a:ext cx="702616" cy="554378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E4A2F2C-5F80-4BF5-9393-9A4165D235F0}"/>
                </a:ext>
              </a:extLst>
            </p:cNvPr>
            <p:cNvGrpSpPr/>
            <p:nvPr/>
          </p:nvGrpSpPr>
          <p:grpSpPr>
            <a:xfrm>
              <a:off x="7300145" y="3131482"/>
              <a:ext cx="1296001" cy="438534"/>
              <a:chOff x="484650" y="3036797"/>
              <a:chExt cx="3646974" cy="750524"/>
            </a:xfrm>
            <a:solidFill>
              <a:schemeClr val="bg1">
                <a:lumMod val="95000"/>
              </a:schemeClr>
            </a:solidFill>
          </p:grpSpPr>
          <p:sp>
            <p:nvSpPr>
              <p:cNvPr id="68" name="모서리가 둥근 직사각형 81">
                <a:extLst>
                  <a:ext uri="{FF2B5EF4-FFF2-40B4-BE49-F238E27FC236}">
                    <a16:creationId xmlns:a16="http://schemas.microsoft.com/office/drawing/2014/main" id="{A9CCB895-7915-488B-8CD9-414C4A8EE756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  <p:sp>
            <p:nvSpPr>
              <p:cNvPr id="69" name="모서리가 둥근 직사각형 82">
                <a:extLst>
                  <a:ext uri="{FF2B5EF4-FFF2-40B4-BE49-F238E27FC236}">
                    <a16:creationId xmlns:a16="http://schemas.microsoft.com/office/drawing/2014/main" id="{A83B8F22-6058-4CEC-80B1-7969B727B2DA}"/>
                  </a:ext>
                </a:extLst>
              </p:cNvPr>
              <p:cNvSpPr/>
              <p:nvPr/>
            </p:nvSpPr>
            <p:spPr>
              <a:xfrm>
                <a:off x="484650" y="3036797"/>
                <a:ext cx="3545666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다음 문장</a:t>
                </a:r>
                <a:endPara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9DE859-D42B-4FFB-A481-C0913EA8537F}"/>
              </a:ext>
            </a:extLst>
          </p:cNvPr>
          <p:cNvGrpSpPr/>
          <p:nvPr/>
        </p:nvGrpSpPr>
        <p:grpSpPr>
          <a:xfrm>
            <a:off x="7372718" y="4376688"/>
            <a:ext cx="1868258" cy="461142"/>
            <a:chOff x="7228564" y="4343250"/>
            <a:chExt cx="1868258" cy="461142"/>
          </a:xfrm>
        </p:grpSpPr>
        <p:pic>
          <p:nvPicPr>
            <p:cNvPr id="5137" name="Picture 17">
              <a:extLst>
                <a:ext uri="{FF2B5EF4-FFF2-40B4-BE49-F238E27FC236}">
                  <a16:creationId xmlns:a16="http://schemas.microsoft.com/office/drawing/2014/main" id="{DCD58176-4492-4CDE-95C6-0D2D3B07DC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70"/>
            <a:stretch/>
          </p:blipFill>
          <p:spPr bwMode="auto">
            <a:xfrm>
              <a:off x="7228564" y="4343250"/>
              <a:ext cx="535358" cy="45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04D4495-F8CB-4E33-A86B-F357807837AC}"/>
                </a:ext>
              </a:extLst>
            </p:cNvPr>
            <p:cNvGrpSpPr/>
            <p:nvPr/>
          </p:nvGrpSpPr>
          <p:grpSpPr>
            <a:xfrm>
              <a:off x="7800821" y="4365860"/>
              <a:ext cx="1296001" cy="438532"/>
              <a:chOff x="484649" y="3036799"/>
              <a:chExt cx="3646975" cy="750522"/>
            </a:xfrm>
            <a:solidFill>
              <a:schemeClr val="bg1">
                <a:lumMod val="95000"/>
              </a:schemeClr>
            </a:solidFill>
          </p:grpSpPr>
          <p:sp>
            <p:nvSpPr>
              <p:cNvPr id="71" name="모서리가 둥근 직사각형 81">
                <a:extLst>
                  <a:ext uri="{FF2B5EF4-FFF2-40B4-BE49-F238E27FC236}">
                    <a16:creationId xmlns:a16="http://schemas.microsoft.com/office/drawing/2014/main" id="{1AE96D56-B11F-4942-A973-94CA9D7BB97E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  <p:sp>
            <p:nvSpPr>
              <p:cNvPr id="72" name="모서리가 둥근 직사각형 82">
                <a:extLst>
                  <a:ext uri="{FF2B5EF4-FFF2-40B4-BE49-F238E27FC236}">
                    <a16:creationId xmlns:a16="http://schemas.microsoft.com/office/drawing/2014/main" id="{D68FC54E-4FC4-4E7F-B35B-5150CEC79A10}"/>
                  </a:ext>
                </a:extLst>
              </p:cNvPr>
              <p:cNvSpPr/>
              <p:nvPr/>
            </p:nvSpPr>
            <p:spPr>
              <a:xfrm>
                <a:off x="484649" y="3036799"/>
                <a:ext cx="3545668" cy="677070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어색한 문장</a:t>
                </a:r>
                <a:endPara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CD5D695-A648-4C3A-8947-CD60C94DD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1" t="1622" r="23503"/>
          <a:stretch/>
        </p:blipFill>
        <p:spPr>
          <a:xfrm>
            <a:off x="2076365" y="1105693"/>
            <a:ext cx="3950605" cy="5247481"/>
          </a:xfrm>
          <a:prstGeom prst="rect">
            <a:avLst/>
          </a:prstGeom>
        </p:spPr>
      </p:pic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2B0240E1-1DDC-44A4-A45B-7E30EC974DB3}"/>
              </a:ext>
            </a:extLst>
          </p:cNvPr>
          <p:cNvSpPr/>
          <p:nvPr/>
        </p:nvSpPr>
        <p:spPr>
          <a:xfrm>
            <a:off x="5337809" y="3609361"/>
            <a:ext cx="4915689" cy="569167"/>
          </a:xfrm>
          <a:custGeom>
            <a:avLst/>
            <a:gdLst>
              <a:gd name="connsiteX0" fmla="*/ 0 w 2108718"/>
              <a:gd name="connsiteY0" fmla="*/ 569167 h 569167"/>
              <a:gd name="connsiteX1" fmla="*/ 569167 w 2108718"/>
              <a:gd name="connsiteY1" fmla="*/ 0 h 569167"/>
              <a:gd name="connsiteX2" fmla="*/ 2108718 w 2108718"/>
              <a:gd name="connsiteY2" fmla="*/ 0 h 569167"/>
              <a:gd name="connsiteX0" fmla="*/ 0 w 2108718"/>
              <a:gd name="connsiteY0" fmla="*/ 569167 h 569167"/>
              <a:gd name="connsiteX1" fmla="*/ 511668 w 2108718"/>
              <a:gd name="connsiteY1" fmla="*/ 0 h 569167"/>
              <a:gd name="connsiteX2" fmla="*/ 2108718 w 2108718"/>
              <a:gd name="connsiteY2" fmla="*/ 0 h 56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718" h="569167">
                <a:moveTo>
                  <a:pt x="0" y="569167"/>
                </a:moveTo>
                <a:lnTo>
                  <a:pt x="511668" y="0"/>
                </a:lnTo>
                <a:lnTo>
                  <a:pt x="2108718" y="0"/>
                </a:lnTo>
              </a:path>
            </a:pathLst>
          </a:custGeom>
          <a:noFill/>
          <a:ln w="31750">
            <a:solidFill>
              <a:schemeClr val="tx1"/>
            </a:solidFill>
            <a:headEnd type="oval" w="med" len="me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야놀자 야체 B" panose="02020603020101020101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63300CE2-0EFC-4208-972F-6FF0C256A1D0}"/>
              </a:ext>
            </a:extLst>
          </p:cNvPr>
          <p:cNvSpPr/>
          <p:nvPr/>
        </p:nvSpPr>
        <p:spPr>
          <a:xfrm>
            <a:off x="5337809" y="2330984"/>
            <a:ext cx="4915689" cy="569167"/>
          </a:xfrm>
          <a:custGeom>
            <a:avLst/>
            <a:gdLst>
              <a:gd name="connsiteX0" fmla="*/ 0 w 2108718"/>
              <a:gd name="connsiteY0" fmla="*/ 569167 h 569167"/>
              <a:gd name="connsiteX1" fmla="*/ 569167 w 2108718"/>
              <a:gd name="connsiteY1" fmla="*/ 0 h 569167"/>
              <a:gd name="connsiteX2" fmla="*/ 2108718 w 2108718"/>
              <a:gd name="connsiteY2" fmla="*/ 0 h 569167"/>
              <a:gd name="connsiteX0" fmla="*/ 0 w 2108718"/>
              <a:gd name="connsiteY0" fmla="*/ 569167 h 569167"/>
              <a:gd name="connsiteX1" fmla="*/ 511668 w 2108718"/>
              <a:gd name="connsiteY1" fmla="*/ 0 h 569167"/>
              <a:gd name="connsiteX2" fmla="*/ 2108718 w 2108718"/>
              <a:gd name="connsiteY2" fmla="*/ 0 h 56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718" h="569167">
                <a:moveTo>
                  <a:pt x="0" y="569167"/>
                </a:moveTo>
                <a:lnTo>
                  <a:pt x="511668" y="0"/>
                </a:lnTo>
                <a:lnTo>
                  <a:pt x="2108718" y="0"/>
                </a:lnTo>
              </a:path>
            </a:pathLst>
          </a:custGeom>
          <a:noFill/>
          <a:ln w="31750">
            <a:solidFill>
              <a:schemeClr val="tx1"/>
            </a:solidFill>
            <a:headEnd type="oval" w="med" len="me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야놀자 야체 B" panose="02020603020101020101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7CFAA27D-EE26-41F6-ABA8-DA880F9C1092}"/>
              </a:ext>
            </a:extLst>
          </p:cNvPr>
          <p:cNvSpPr/>
          <p:nvPr/>
        </p:nvSpPr>
        <p:spPr>
          <a:xfrm>
            <a:off x="5337809" y="4953554"/>
            <a:ext cx="4915689" cy="569167"/>
          </a:xfrm>
          <a:custGeom>
            <a:avLst/>
            <a:gdLst>
              <a:gd name="connsiteX0" fmla="*/ 0 w 2108718"/>
              <a:gd name="connsiteY0" fmla="*/ 569167 h 569167"/>
              <a:gd name="connsiteX1" fmla="*/ 569167 w 2108718"/>
              <a:gd name="connsiteY1" fmla="*/ 0 h 569167"/>
              <a:gd name="connsiteX2" fmla="*/ 2108718 w 2108718"/>
              <a:gd name="connsiteY2" fmla="*/ 0 h 569167"/>
              <a:gd name="connsiteX0" fmla="*/ 0 w 2108718"/>
              <a:gd name="connsiteY0" fmla="*/ 569167 h 569167"/>
              <a:gd name="connsiteX1" fmla="*/ 511668 w 2108718"/>
              <a:gd name="connsiteY1" fmla="*/ 0 h 569167"/>
              <a:gd name="connsiteX2" fmla="*/ 2108718 w 2108718"/>
              <a:gd name="connsiteY2" fmla="*/ 0 h 56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718" h="569167">
                <a:moveTo>
                  <a:pt x="0" y="569167"/>
                </a:moveTo>
                <a:lnTo>
                  <a:pt x="511668" y="0"/>
                </a:lnTo>
                <a:lnTo>
                  <a:pt x="2108718" y="0"/>
                </a:lnTo>
              </a:path>
            </a:pathLst>
          </a:custGeom>
          <a:noFill/>
          <a:ln w="31750">
            <a:solidFill>
              <a:schemeClr val="tx1"/>
            </a:solidFill>
            <a:headEnd type="oval" w="med" len="me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야놀자 야체 B" panose="02020603020101020101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12764-9501-4A27-84D2-F67690D9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1" grpId="0"/>
      <p:bldP spid="62" grpId="0"/>
      <p:bldP spid="46" grpId="0" animBg="1"/>
      <p:bldP spid="49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DB6D64-FB5B-49B5-B21E-25727388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67" b="89933" l="10000" r="90000">
                        <a14:foregroundMark x1="38280" y1="63973" x2="38280" y2="65657"/>
                        <a14:foregroundMark x1="44519" y1="65488" x2="44688" y2="67003"/>
                        <a14:foregroundMark x1="49578" y1="65657" x2="49578" y2="65657"/>
                        <a14:foregroundMark x1="54750" y1="65320" x2="54300" y2="66330"/>
                        <a14:foregroundMark x1="54975" y1="64815" x2="54750" y2="65320"/>
                        <a14:foregroundMark x1="61720" y1="63973" x2="61720" y2="66330"/>
                        <a14:foregroundMark x1="21754" y1="76599" x2="22260" y2="77273"/>
                        <a14:foregroundMark x1="25295" y1="76599" x2="25464" y2="78114"/>
                        <a14:foregroundMark x1="30185" y1="76936" x2="30185" y2="78114"/>
                        <a14:foregroundMark x1="34233" y1="77778" x2="34401" y2="78283"/>
                        <a14:foregroundMark x1="37943" y1="77441" x2="38954" y2="78451"/>
                        <a14:foregroundMark x1="41484" y1="77778" x2="41363" y2="78620"/>
                        <a14:foregroundMark x1="46149" y1="78283" x2="46374" y2="78956"/>
                        <a14:foregroundMark x1="45868" y1="77441" x2="46149" y2="78283"/>
                        <a14:foregroundMark x1="51433" y1="78283" x2="51771" y2="78788"/>
                        <a14:foregroundMark x1="58786" y1="77273" x2="59191" y2="77778"/>
                        <a14:foregroundMark x1="58516" y1="76936" x2="58786" y2="77273"/>
                        <a14:foregroundMark x1="61551" y1="78114" x2="61551" y2="78451"/>
                        <a14:foregroundMark x1="65430" y1="77609" x2="65430" y2="78114"/>
                        <a14:foregroundMark x1="68297" y1="77441" x2="68465" y2="78114"/>
                        <a14:foregroundMark x1="72175" y1="77441" x2="72344" y2="78114"/>
                        <a14:foregroundMark x1="74199" y1="78114" x2="74536" y2="78788"/>
                        <a14:foregroundMark x1="77656" y1="78283" x2="77740" y2="78620"/>
                        <a14:foregroundMark x1="77572" y1="77946" x2="77656" y2="78283"/>
                        <a14:foregroundMark x1="72175" y1="75084" x2="72175" y2="75084"/>
                        <a14:backgroundMark x1="39629" y1="63636" x2="39629" y2="63636"/>
                        <a14:backgroundMark x1="45868" y1="64646" x2="45868" y2="64646"/>
                        <a14:backgroundMark x1="55649" y1="65320" x2="55649" y2="65320"/>
                        <a14:backgroundMark x1="21417" y1="77273" x2="21417" y2="77273"/>
                        <a14:backgroundMark x1="31029" y1="76599" x2="31029" y2="76599"/>
                        <a14:backgroundMark x1="35413" y1="77104" x2="35413" y2="77104"/>
                        <a14:backgroundMark x1="38111" y1="78620" x2="38111" y2="78620"/>
                        <a14:backgroundMark x1="38786" y1="78788" x2="38786" y2="78788"/>
                        <a14:backgroundMark x1="38786" y1="78620" x2="38786" y2="78620"/>
                        <a14:backgroundMark x1="38786" y1="78451" x2="38786" y2="78451"/>
                        <a14:backgroundMark x1="38617" y1="78451" x2="38617" y2="78451"/>
                        <a14:backgroundMark x1="34739" y1="78451" x2="34739" y2="78451"/>
                        <a14:backgroundMark x1="34739" y1="78283" x2="34739" y2="78283"/>
                        <a14:backgroundMark x1="34570" y1="78283" x2="34570" y2="78283"/>
                        <a14:backgroundMark x1="52614" y1="77104" x2="52614" y2="77104"/>
                        <a14:backgroundMark x1="51096" y1="78620" x2="51096" y2="78620"/>
                        <a14:backgroundMark x1="51265" y1="78620" x2="51265" y2="78620"/>
                        <a14:backgroundMark x1="51096" y1="78114" x2="51096" y2="78114"/>
                        <a14:backgroundMark x1="51096" y1="78283" x2="51265" y2="78451"/>
                        <a14:backgroundMark x1="51602" y1="78956" x2="51602" y2="78956"/>
                        <a14:backgroundMark x1="62057" y1="77273" x2="62057" y2="77273"/>
                        <a14:backgroundMark x1="78752" y1="77104" x2="78752" y2="77104"/>
                        <a14:backgroundMark x1="74874" y1="78283" x2="74874" y2="78283"/>
                        <a14:backgroundMark x1="46543" y1="78788" x2="46543" y2="78788"/>
                        <a14:backgroundMark x1="46374" y1="78283" x2="46374" y2="78283"/>
                        <a14:backgroundMark x1="40978" y1="78788" x2="40978" y2="78788"/>
                      </a14:backgroundRemoval>
                    </a14:imgEffect>
                  </a14:imgLayer>
                </a14:imgProps>
              </a:ext>
            </a:extLst>
          </a:blip>
          <a:srcRect l="15448" t="15107" r="15448" b="15107"/>
          <a:stretch/>
        </p:blipFill>
        <p:spPr>
          <a:xfrm>
            <a:off x="5321006" y="1508849"/>
            <a:ext cx="1622560" cy="164128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FC9FD8B-92FD-46E0-AD0D-929C2B6A8ED1}"/>
              </a:ext>
            </a:extLst>
          </p:cNvPr>
          <p:cNvGrpSpPr/>
          <p:nvPr/>
        </p:nvGrpSpPr>
        <p:grpSpPr>
          <a:xfrm>
            <a:off x="2451354" y="2870382"/>
            <a:ext cx="7289292" cy="1745886"/>
            <a:chOff x="6096000" y="1200944"/>
            <a:chExt cx="2559707" cy="613087"/>
          </a:xfrm>
        </p:grpSpPr>
        <p:sp>
          <p:nvSpPr>
            <p:cNvPr id="19" name="모서리가 둥근 직사각형 13">
              <a:extLst>
                <a:ext uri="{FF2B5EF4-FFF2-40B4-BE49-F238E27FC236}">
                  <a16:creationId xmlns:a16="http://schemas.microsoft.com/office/drawing/2014/main" id="{C7D1CB10-A6C0-4D10-9513-AFAC6185D77F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0" name="모서리가 둥근 직사각형 8">
              <a:extLst>
                <a:ext uri="{FF2B5EF4-FFF2-40B4-BE49-F238E27FC236}">
                  <a16:creationId xmlns:a16="http://schemas.microsoft.com/office/drawing/2014/main" id="{E72FF8F0-D7FE-4EF6-B023-289E7AFC440E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감사합니다</a:t>
              </a:r>
            </a:p>
          </p:txBody>
        </p:sp>
        <p:sp>
          <p:nvSpPr>
            <p:cNvPr id="21" name="자유형 15">
              <a:extLst>
                <a:ext uri="{FF2B5EF4-FFF2-40B4-BE49-F238E27FC236}">
                  <a16:creationId xmlns:a16="http://schemas.microsoft.com/office/drawing/2014/main" id="{9FE6B91E-D749-4BC3-9BDD-5025A1F326FD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E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667EF5-6FBA-4E9E-A8B9-36251707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99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14">
            <a:extLst>
              <a:ext uri="{FF2B5EF4-FFF2-40B4-BE49-F238E27FC236}">
                <a16:creationId xmlns:a16="http://schemas.microsoft.com/office/drawing/2014/main" id="{5FD91E1D-1C80-49F3-A09B-6233B1B66634}"/>
              </a:ext>
            </a:extLst>
          </p:cNvPr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54" name="모서리가 둥근 직사각형 7">
            <a:extLst>
              <a:ext uri="{FF2B5EF4-FFF2-40B4-BE49-F238E27FC236}">
                <a16:creationId xmlns:a16="http://schemas.microsoft.com/office/drawing/2014/main" id="{6D43437F-0AEB-4857-9795-C356B3B04AE7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55" name="모서리가 둥근 직사각형 13">
            <a:extLst>
              <a:ext uri="{FF2B5EF4-FFF2-40B4-BE49-F238E27FC236}">
                <a16:creationId xmlns:a16="http://schemas.microsoft.com/office/drawing/2014/main" id="{139254FB-BA84-4008-928B-AE50A77A9414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소개</a:t>
            </a:r>
            <a:endParaRPr lang="en-US" altLang="ko-KR" sz="32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모서리가 둥근 직사각형 8">
            <a:extLst>
              <a:ext uri="{FF2B5EF4-FFF2-40B4-BE49-F238E27FC236}">
                <a16:creationId xmlns:a16="http://schemas.microsoft.com/office/drawing/2014/main" id="{7FD9D3ED-2004-40C1-936C-5FDE21395454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소개</a:t>
            </a:r>
            <a:endParaRPr lang="ko-KR" altLang="en-US" sz="16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7" name="자유형 16">
            <a:extLst>
              <a:ext uri="{FF2B5EF4-FFF2-40B4-BE49-F238E27FC236}">
                <a16:creationId xmlns:a16="http://schemas.microsoft.com/office/drawing/2014/main" id="{5B84C722-933E-4F5D-8556-0AA6F913D677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자유형 15">
            <a:extLst>
              <a:ext uri="{FF2B5EF4-FFF2-40B4-BE49-F238E27FC236}">
                <a16:creationId xmlns:a16="http://schemas.microsoft.com/office/drawing/2014/main" id="{A31F721E-C635-443E-BA7C-FA6ED4EE536D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E6E832D-A474-4A50-A8D3-370D3583C118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02" name="Group 118">
            <a:extLst>
              <a:ext uri="{FF2B5EF4-FFF2-40B4-BE49-F238E27FC236}">
                <a16:creationId xmlns:a16="http://schemas.microsoft.com/office/drawing/2014/main" id="{F6CE4233-E388-4683-8A20-460377C661F0}"/>
              </a:ext>
            </a:extLst>
          </p:cNvPr>
          <p:cNvGrpSpPr/>
          <p:nvPr/>
        </p:nvGrpSpPr>
        <p:grpSpPr>
          <a:xfrm>
            <a:off x="1236000" y="1701105"/>
            <a:ext cx="629944" cy="666913"/>
            <a:chOff x="1994399" y="2158871"/>
            <a:chExt cx="589804" cy="728170"/>
          </a:xfrm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24254FBD-8B36-463F-861F-8C308FF3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158871"/>
              <a:ext cx="459824" cy="728170"/>
            </a:xfrm>
            <a:custGeom>
              <a:avLst/>
              <a:gdLst>
                <a:gd name="T0" fmla="*/ 139 w 139"/>
                <a:gd name="T1" fmla="*/ 218 h 218"/>
                <a:gd name="T2" fmla="*/ 139 w 139"/>
                <a:gd name="T3" fmla="*/ 0 h 218"/>
                <a:gd name="T4" fmla="*/ 109 w 139"/>
                <a:gd name="T5" fmla="*/ 0 h 218"/>
                <a:gd name="T6" fmla="*/ 0 w 139"/>
                <a:gd name="T7" fmla="*/ 109 h 218"/>
                <a:gd name="T8" fmla="*/ 0 w 139"/>
                <a:gd name="T9" fmla="*/ 109 h 218"/>
                <a:gd name="T10" fmla="*/ 109 w 139"/>
                <a:gd name="T11" fmla="*/ 218 h 218"/>
                <a:gd name="T12" fmla="*/ 139 w 139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18">
                  <a:moveTo>
                    <a:pt x="139" y="21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lnTo>
                    <a:pt x="139" y="2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13970A96-9171-4518-B0A8-137060144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884" y="2158871"/>
              <a:ext cx="166319" cy="72817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15B42AE2-8BA8-40F7-8B2D-0541885E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523655"/>
              <a:ext cx="585611" cy="363386"/>
            </a:xfrm>
            <a:custGeom>
              <a:avLst/>
              <a:gdLst>
                <a:gd name="T0" fmla="*/ 0 w 177"/>
                <a:gd name="T1" fmla="*/ 0 h 109"/>
                <a:gd name="T2" fmla="*/ 177 w 177"/>
                <a:gd name="T3" fmla="*/ 0 h 109"/>
                <a:gd name="T4" fmla="*/ 177 w 177"/>
                <a:gd name="T5" fmla="*/ 109 h 109"/>
                <a:gd name="T6" fmla="*/ 139 w 177"/>
                <a:gd name="T7" fmla="*/ 109 h 109"/>
                <a:gd name="T8" fmla="*/ 128 w 177"/>
                <a:gd name="T9" fmla="*/ 109 h 109"/>
                <a:gd name="T10" fmla="*/ 109 w 177"/>
                <a:gd name="T11" fmla="*/ 109 h 109"/>
                <a:gd name="T12" fmla="*/ 0 w 17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09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49" y="10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5" name="Group 131">
            <a:extLst>
              <a:ext uri="{FF2B5EF4-FFF2-40B4-BE49-F238E27FC236}">
                <a16:creationId xmlns:a16="http://schemas.microsoft.com/office/drawing/2014/main" id="{F8236FEA-6DA1-4341-92FD-C7882A208101}"/>
              </a:ext>
            </a:extLst>
          </p:cNvPr>
          <p:cNvGrpSpPr/>
          <p:nvPr/>
        </p:nvGrpSpPr>
        <p:grpSpPr>
          <a:xfrm>
            <a:off x="6896495" y="1701105"/>
            <a:ext cx="1679268" cy="666913"/>
            <a:chOff x="5677862" y="4285619"/>
            <a:chExt cx="382215" cy="5324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41A9D8E4-10D2-4125-8281-92DFCAA89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862" y="4285619"/>
              <a:ext cx="382215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Rectangle 15">
              <a:extLst>
                <a:ext uri="{FF2B5EF4-FFF2-40B4-BE49-F238E27FC236}">
                  <a16:creationId xmlns:a16="http://schemas.microsoft.com/office/drawing/2014/main" id="{CE405521-4A81-491F-80E5-4BB55B051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862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6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8" name="Group 134">
            <a:extLst>
              <a:ext uri="{FF2B5EF4-FFF2-40B4-BE49-F238E27FC236}">
                <a16:creationId xmlns:a16="http://schemas.microsoft.com/office/drawing/2014/main" id="{DB339D71-765F-4D1A-BF7E-46BBAE79C988}"/>
              </a:ext>
            </a:extLst>
          </p:cNvPr>
          <p:cNvGrpSpPr/>
          <p:nvPr/>
        </p:nvGrpSpPr>
        <p:grpSpPr>
          <a:xfrm>
            <a:off x="8575763" y="1701105"/>
            <a:ext cx="1679268" cy="666913"/>
            <a:chOff x="6060077" y="4285619"/>
            <a:chExt cx="383137" cy="532444"/>
          </a:xfrm>
        </p:grpSpPr>
        <p:sp>
          <p:nvSpPr>
            <p:cNvPr id="142" name="Rectangle 16">
              <a:extLst>
                <a:ext uri="{FF2B5EF4-FFF2-40B4-BE49-F238E27FC236}">
                  <a16:creationId xmlns:a16="http://schemas.microsoft.com/office/drawing/2014/main" id="{A9DDF017-D0E3-4144-914B-4F3A1ED20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285619"/>
              <a:ext cx="383137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Rectangle 17">
              <a:extLst>
                <a:ext uri="{FF2B5EF4-FFF2-40B4-BE49-F238E27FC236}">
                  <a16:creationId xmlns:a16="http://schemas.microsoft.com/office/drawing/2014/main" id="{7B3E3359-FCDA-42B3-803D-146AA7353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6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2" name="Group 137">
            <a:extLst>
              <a:ext uri="{FF2B5EF4-FFF2-40B4-BE49-F238E27FC236}">
                <a16:creationId xmlns:a16="http://schemas.microsoft.com/office/drawing/2014/main" id="{2446BC89-32DA-40F6-BDFA-DB35C48E8C22}"/>
              </a:ext>
            </a:extLst>
          </p:cNvPr>
          <p:cNvGrpSpPr/>
          <p:nvPr/>
        </p:nvGrpSpPr>
        <p:grpSpPr>
          <a:xfrm>
            <a:off x="10249231" y="1701105"/>
            <a:ext cx="706769" cy="666913"/>
            <a:chOff x="7739063" y="3990975"/>
            <a:chExt cx="414338" cy="827088"/>
          </a:xfrm>
        </p:grpSpPr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37766CE6-9A28-478F-810C-D490000A2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C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 dirty="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E385C66D-C563-472A-A54B-80188F7B4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Freeform 20">
              <a:extLst>
                <a:ext uri="{FF2B5EF4-FFF2-40B4-BE49-F238E27FC236}">
                  <a16:creationId xmlns:a16="http://schemas.microsoft.com/office/drawing/2014/main" id="{EB6A21E7-CD86-44E7-9084-7AC41BAEF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69" name="Straight Connector 142">
            <a:extLst>
              <a:ext uri="{FF2B5EF4-FFF2-40B4-BE49-F238E27FC236}">
                <a16:creationId xmlns:a16="http://schemas.microsoft.com/office/drawing/2014/main" id="{249354B4-C538-40F3-B8B4-7D586E95C0BB}"/>
              </a:ext>
            </a:extLst>
          </p:cNvPr>
          <p:cNvCxnSpPr>
            <a:cxnSpLocks/>
          </p:cNvCxnSpPr>
          <p:nvPr/>
        </p:nvCxnSpPr>
        <p:spPr>
          <a:xfrm rot="10800000">
            <a:off x="2711806" y="2415832"/>
            <a:ext cx="0" cy="32989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628BA7-39EC-4157-A299-66C5E8095ECC}"/>
              </a:ext>
            </a:extLst>
          </p:cNvPr>
          <p:cNvGrpSpPr/>
          <p:nvPr/>
        </p:nvGrpSpPr>
        <p:grpSpPr>
          <a:xfrm>
            <a:off x="1805380" y="2752957"/>
            <a:ext cx="1790304" cy="1600859"/>
            <a:chOff x="1805380" y="2752957"/>
            <a:chExt cx="1790304" cy="1600859"/>
          </a:xfrm>
        </p:grpSpPr>
        <p:sp>
          <p:nvSpPr>
            <p:cNvPr id="170" name="Oval 143">
              <a:extLst>
                <a:ext uri="{FF2B5EF4-FFF2-40B4-BE49-F238E27FC236}">
                  <a16:creationId xmlns:a16="http://schemas.microsoft.com/office/drawing/2014/main" id="{E23968DA-60C4-4004-9B41-D5E16989E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4574" y="2752957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기업</a:t>
              </a:r>
              <a:endParaRPr lang="en-US" altLang="ko-KR" sz="1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키워드</a:t>
              </a:r>
              <a:endParaRPr lang="en-AU" sz="1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4F3607-5801-49D6-9394-3E94D5CBBCDF}"/>
                </a:ext>
              </a:extLst>
            </p:cNvPr>
            <p:cNvGrpSpPr/>
            <p:nvPr/>
          </p:nvGrpSpPr>
          <p:grpSpPr>
            <a:xfrm>
              <a:off x="1805380" y="3662844"/>
              <a:ext cx="1790304" cy="690972"/>
              <a:chOff x="1805380" y="3662844"/>
              <a:chExt cx="1790304" cy="690972"/>
            </a:xfrm>
          </p:grpSpPr>
          <p:sp>
            <p:nvSpPr>
              <p:cNvPr id="171" name="Text Placeholder 32">
                <a:extLst>
                  <a:ext uri="{FF2B5EF4-FFF2-40B4-BE49-F238E27FC236}">
                    <a16:creationId xmlns:a16="http://schemas.microsoft.com/office/drawing/2014/main" id="{2C560297-C2D6-443C-A441-BAD8EE69F0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0598" y="4001732"/>
                <a:ext cx="1572735" cy="3520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기업에서 제시한</a:t>
                </a:r>
                <a:b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</a:br>
                <a:r>
                  <a:rPr lang="ko-KR" altLang="en-US" sz="1000" dirty="0" err="1"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인재상</a:t>
                </a:r>
                <a:r>
                  <a:rPr lang="en-US" altLang="ko-KR" sz="1000" dirty="0"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, </a:t>
                </a:r>
                <a:r>
                  <a:rPr lang="ko-KR" altLang="en-US" sz="1000" dirty="0"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핵심 가치</a:t>
                </a: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 제공</a:t>
                </a:r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,</a:t>
                </a:r>
              </a:p>
            </p:txBody>
          </p:sp>
          <p:sp>
            <p:nvSpPr>
              <p:cNvPr id="172" name="Text Placeholder 33">
                <a:extLst>
                  <a:ext uri="{FF2B5EF4-FFF2-40B4-BE49-F238E27FC236}">
                    <a16:creationId xmlns:a16="http://schemas.microsoft.com/office/drawing/2014/main" id="{08DB0692-55DF-426E-A68A-3690FC8BC5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5380" y="3662844"/>
                <a:ext cx="1790304" cy="2705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6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기업의 키워드 제공</a:t>
                </a:r>
                <a:endParaRPr lang="en-AU" sz="16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174" name="Straight Connector 147">
            <a:extLst>
              <a:ext uri="{FF2B5EF4-FFF2-40B4-BE49-F238E27FC236}">
                <a16:creationId xmlns:a16="http://schemas.microsoft.com/office/drawing/2014/main" id="{59218B34-FF40-4E9D-8A1F-5FD3E2B7193E}"/>
              </a:ext>
            </a:extLst>
          </p:cNvPr>
          <p:cNvCxnSpPr>
            <a:cxnSpLocks/>
          </p:cNvCxnSpPr>
          <p:nvPr/>
        </p:nvCxnSpPr>
        <p:spPr>
          <a:xfrm flipV="1">
            <a:off x="6054250" y="2415833"/>
            <a:ext cx="0" cy="1517598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48">
            <a:extLst>
              <a:ext uri="{FF2B5EF4-FFF2-40B4-BE49-F238E27FC236}">
                <a16:creationId xmlns:a16="http://schemas.microsoft.com/office/drawing/2014/main" id="{DFF453AB-1A47-4273-9AF6-D5300E56B532}"/>
              </a:ext>
            </a:extLst>
          </p:cNvPr>
          <p:cNvSpPr>
            <a:spLocks noChangeAspect="1"/>
          </p:cNvSpPr>
          <p:nvPr/>
        </p:nvSpPr>
        <p:spPr>
          <a:xfrm>
            <a:off x="4852907" y="2690803"/>
            <a:ext cx="2409454" cy="240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ea typeface="Noto Sans KR Medium" panose="020B0600000000000000" pitchFamily="34" charset="-127"/>
                <a:cs typeface="+mn-ea"/>
                <a:sym typeface="Arial" panose="020B0604020202020204" pitchFamily="34" charset="0"/>
              </a:rPr>
              <a:t>자기소개서</a:t>
            </a:r>
            <a:endParaRPr lang="en-US" altLang="ko-KR" sz="2400" dirty="0">
              <a:solidFill>
                <a:schemeClr val="bg1"/>
              </a:solidFill>
              <a:ea typeface="Noto Sans KR Medium" panose="020B0600000000000000" pitchFamily="34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ea typeface="Noto Sans KR Medium" panose="020B0600000000000000" pitchFamily="34" charset="-127"/>
                <a:cs typeface="+mn-ea"/>
                <a:sym typeface="Arial" panose="020B0604020202020204" pitchFamily="34" charset="0"/>
              </a:rPr>
              <a:t>완성</a:t>
            </a:r>
            <a:endParaRPr lang="en-US" sz="2400" dirty="0">
              <a:solidFill>
                <a:schemeClr val="bg1"/>
              </a:solidFill>
              <a:ea typeface="Noto Sans KR Medium" panose="020B0600000000000000" pitchFamily="34" charset="-127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79" name="Straight Connector 152">
            <a:extLst>
              <a:ext uri="{FF2B5EF4-FFF2-40B4-BE49-F238E27FC236}">
                <a16:creationId xmlns:a16="http://schemas.microsoft.com/office/drawing/2014/main" id="{7AABA766-1584-4793-BAAD-195D1BB5C4D4}"/>
              </a:ext>
            </a:extLst>
          </p:cNvPr>
          <p:cNvCxnSpPr>
            <a:cxnSpLocks/>
          </p:cNvCxnSpPr>
          <p:nvPr/>
        </p:nvCxnSpPr>
        <p:spPr>
          <a:xfrm flipV="1">
            <a:off x="4383028" y="2415832"/>
            <a:ext cx="0" cy="1693057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123D40-CFC6-43B0-94A9-9C3A4FD060B7}"/>
              </a:ext>
            </a:extLst>
          </p:cNvPr>
          <p:cNvGrpSpPr/>
          <p:nvPr/>
        </p:nvGrpSpPr>
        <p:grpSpPr>
          <a:xfrm>
            <a:off x="3226493" y="4055078"/>
            <a:ext cx="2313070" cy="1792582"/>
            <a:chOff x="3226493" y="4055078"/>
            <a:chExt cx="2313070" cy="179258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9E5845-4B1E-4651-A2C5-888A25E07658}"/>
                </a:ext>
              </a:extLst>
            </p:cNvPr>
            <p:cNvGrpSpPr/>
            <p:nvPr/>
          </p:nvGrpSpPr>
          <p:grpSpPr>
            <a:xfrm>
              <a:off x="3226493" y="4960072"/>
              <a:ext cx="2313070" cy="887588"/>
              <a:chOff x="3226493" y="4960072"/>
              <a:chExt cx="2313070" cy="887588"/>
            </a:xfrm>
          </p:grpSpPr>
          <p:sp>
            <p:nvSpPr>
              <p:cNvPr id="176" name="Text Placeholder 32">
                <a:extLst>
                  <a:ext uri="{FF2B5EF4-FFF2-40B4-BE49-F238E27FC236}">
                    <a16:creationId xmlns:a16="http://schemas.microsoft.com/office/drawing/2014/main" id="{5900F429-EC04-493B-8B2B-75714297A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1619" y="5310910"/>
                <a:ext cx="1632970" cy="53675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사용자가 지원한 기업의 합격 자기소개서에서 많이 사용된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주요 키워드 제공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Text Placeholder 33">
                <a:extLst>
                  <a:ext uri="{FF2B5EF4-FFF2-40B4-BE49-F238E27FC236}">
                    <a16:creationId xmlns:a16="http://schemas.microsoft.com/office/drawing/2014/main" id="{1796FAAD-676B-4415-A39E-7D4A02076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493" y="4960072"/>
                <a:ext cx="2313070" cy="2705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6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합격 자소서 키워드 제공</a:t>
                </a:r>
                <a:endParaRPr lang="en-AU" sz="16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0" name="Oval 153">
              <a:extLst>
                <a:ext uri="{FF2B5EF4-FFF2-40B4-BE49-F238E27FC236}">
                  <a16:creationId xmlns:a16="http://schemas.microsoft.com/office/drawing/2014/main" id="{A10CA1EB-C716-4C82-8647-E6B591B25A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4104" y="4055078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중요</a:t>
              </a:r>
              <a:endParaRPr lang="en-US" altLang="ko-KR" sz="1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키워드</a:t>
              </a:r>
              <a:endParaRPr lang="en-US" altLang="ko-KR" sz="1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84" name="Straight Connector 157">
            <a:extLst>
              <a:ext uri="{FF2B5EF4-FFF2-40B4-BE49-F238E27FC236}">
                <a16:creationId xmlns:a16="http://schemas.microsoft.com/office/drawing/2014/main" id="{5C52E34D-9442-43E8-80C2-644F68E9F85F}"/>
              </a:ext>
            </a:extLst>
          </p:cNvPr>
          <p:cNvCxnSpPr>
            <a:cxnSpLocks/>
          </p:cNvCxnSpPr>
          <p:nvPr/>
        </p:nvCxnSpPr>
        <p:spPr>
          <a:xfrm flipV="1">
            <a:off x="7725472" y="2415832"/>
            <a:ext cx="0" cy="1693057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AE1C06-BCA3-4DDD-B6D5-E30E012E9864}"/>
              </a:ext>
            </a:extLst>
          </p:cNvPr>
          <p:cNvGrpSpPr/>
          <p:nvPr/>
        </p:nvGrpSpPr>
        <p:grpSpPr>
          <a:xfrm>
            <a:off x="6995727" y="4055078"/>
            <a:ext cx="1482938" cy="1578619"/>
            <a:chOff x="6995727" y="4055078"/>
            <a:chExt cx="1482938" cy="157861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DDC0C9-A62D-4801-8C87-AA4DEC6881EE}"/>
                </a:ext>
              </a:extLst>
            </p:cNvPr>
            <p:cNvGrpSpPr/>
            <p:nvPr/>
          </p:nvGrpSpPr>
          <p:grpSpPr>
            <a:xfrm>
              <a:off x="6995727" y="4930487"/>
              <a:ext cx="1482938" cy="703210"/>
              <a:chOff x="6995727" y="4930487"/>
              <a:chExt cx="1482938" cy="703210"/>
            </a:xfrm>
          </p:grpSpPr>
          <p:sp>
            <p:nvSpPr>
              <p:cNvPr id="181" name="Text Placeholder 32">
                <a:extLst>
                  <a:ext uri="{FF2B5EF4-FFF2-40B4-BE49-F238E27FC236}">
                    <a16:creationId xmlns:a16="http://schemas.microsoft.com/office/drawing/2014/main" id="{7B31978E-69A7-402B-ADE3-EA8899AFB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5727" y="5281613"/>
                <a:ext cx="1482938" cy="3520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입력된 문장을 기반으로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다음 문장 추천 </a:t>
                </a:r>
                <a:endParaRPr lang="en-US" altLang="zh-CN" sz="10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Text Placeholder 33">
                <a:extLst>
                  <a:ext uri="{FF2B5EF4-FFF2-40B4-BE49-F238E27FC236}">
                    <a16:creationId xmlns:a16="http://schemas.microsoft.com/office/drawing/2014/main" id="{4B0BB6FF-289E-4816-836E-DB65E73F6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8177" y="4930487"/>
                <a:ext cx="1414589" cy="270587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6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다음 문장 추천</a:t>
                </a:r>
                <a:endParaRPr lang="en-AU" sz="16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5" name="Oval 158">
              <a:extLst>
                <a:ext uri="{FF2B5EF4-FFF2-40B4-BE49-F238E27FC236}">
                  <a16:creationId xmlns:a16="http://schemas.microsoft.com/office/drawing/2014/main" id="{FF34314E-5403-4DE4-8B14-43A3990AB7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3164" y="4055078"/>
              <a:ext cx="828000" cy="82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rgbClr val="FFFFFF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문장 추천</a:t>
              </a:r>
              <a:endParaRPr lang="en-US" altLang="ko-KR" sz="1000" dirty="0">
                <a:solidFill>
                  <a:srgbClr val="FFFFFF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89" name="Straight Connector 162">
            <a:extLst>
              <a:ext uri="{FF2B5EF4-FFF2-40B4-BE49-F238E27FC236}">
                <a16:creationId xmlns:a16="http://schemas.microsoft.com/office/drawing/2014/main" id="{13FA9706-6D15-4812-BD23-25650C4BC621}"/>
              </a:ext>
            </a:extLst>
          </p:cNvPr>
          <p:cNvCxnSpPr>
            <a:cxnSpLocks/>
          </p:cNvCxnSpPr>
          <p:nvPr/>
        </p:nvCxnSpPr>
        <p:spPr>
          <a:xfrm rot="10800000">
            <a:off x="9396694" y="2415832"/>
            <a:ext cx="0" cy="329890"/>
          </a:xfrm>
          <a:prstGeom prst="line">
            <a:avLst/>
          </a:prstGeom>
          <a:ln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A28987-4D8B-49EE-8DFE-A8B9B0FC6328}"/>
              </a:ext>
            </a:extLst>
          </p:cNvPr>
          <p:cNvGrpSpPr/>
          <p:nvPr/>
        </p:nvGrpSpPr>
        <p:grpSpPr>
          <a:xfrm>
            <a:off x="8594375" y="2745722"/>
            <a:ext cx="1697028" cy="1791670"/>
            <a:chOff x="8594375" y="2745722"/>
            <a:chExt cx="1697028" cy="179167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80D20C9-345F-406F-99FD-B013522F9FBF}"/>
                </a:ext>
              </a:extLst>
            </p:cNvPr>
            <p:cNvGrpSpPr/>
            <p:nvPr/>
          </p:nvGrpSpPr>
          <p:grpSpPr>
            <a:xfrm>
              <a:off x="8594375" y="3691356"/>
              <a:ext cx="1697028" cy="846036"/>
              <a:chOff x="8594375" y="3691356"/>
              <a:chExt cx="1697028" cy="846036"/>
            </a:xfrm>
          </p:grpSpPr>
          <p:sp>
            <p:nvSpPr>
              <p:cNvPr id="186" name="Text Placeholder 32">
                <a:extLst>
                  <a:ext uri="{FF2B5EF4-FFF2-40B4-BE49-F238E27FC236}">
                    <a16:creationId xmlns:a16="http://schemas.microsoft.com/office/drawing/2014/main" id="{31C78A97-66B1-4004-A0D4-746682A836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1419" y="4000642"/>
                <a:ext cx="1482938" cy="53675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사용자가 작성한 자기소개서에서</a:t>
                </a:r>
                <a:b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</a:br>
                <a:r>
                  <a:rPr lang="ko-KR" altLang="en-US" sz="10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어색한 문장 검사</a:t>
                </a:r>
                <a:endParaRPr lang="en-US" altLang="zh-CN" sz="10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Text Placeholder 33">
                <a:extLst>
                  <a:ext uri="{FF2B5EF4-FFF2-40B4-BE49-F238E27FC236}">
                    <a16:creationId xmlns:a16="http://schemas.microsoft.com/office/drawing/2014/main" id="{1D386B46-59AB-4403-B06E-F3F0ADE64C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4375" y="3691356"/>
                <a:ext cx="1697028" cy="2705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6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어색한 문장 검사</a:t>
                </a:r>
                <a:endParaRPr lang="en-AU" sz="16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0" name="Oval 163">
              <a:extLst>
                <a:ext uri="{FF2B5EF4-FFF2-40B4-BE49-F238E27FC236}">
                  <a16:creationId xmlns:a16="http://schemas.microsoft.com/office/drawing/2014/main" id="{E3C13E87-3D59-474A-8BB7-F880315A7B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2694" y="2745722"/>
              <a:ext cx="828000" cy="82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rgbClr val="FFFFFF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문장 검사</a:t>
              </a:r>
              <a:endParaRPr lang="en-AU" altLang="ko-KR" sz="1000" dirty="0">
                <a:solidFill>
                  <a:srgbClr val="FFFFFF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6" name="Group 122">
            <a:extLst>
              <a:ext uri="{FF2B5EF4-FFF2-40B4-BE49-F238E27FC236}">
                <a16:creationId xmlns:a16="http://schemas.microsoft.com/office/drawing/2014/main" id="{AFE57C96-D7C0-428C-9AE8-3946B15ACB49}"/>
              </a:ext>
            </a:extLst>
          </p:cNvPr>
          <p:cNvGrpSpPr/>
          <p:nvPr/>
        </p:nvGrpSpPr>
        <p:grpSpPr>
          <a:xfrm>
            <a:off x="1870290" y="1701105"/>
            <a:ext cx="1679268" cy="666913"/>
            <a:chOff x="4530194" y="4285619"/>
            <a:chExt cx="382215" cy="532444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FCA57EA1-D804-407D-807F-6D9944AF1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285619"/>
              <a:ext cx="382215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2CA4A1C0-A658-4802-8E63-3598E35C2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9" name="Group 125">
            <a:extLst>
              <a:ext uri="{FF2B5EF4-FFF2-40B4-BE49-F238E27FC236}">
                <a16:creationId xmlns:a16="http://schemas.microsoft.com/office/drawing/2014/main" id="{47BF4A5C-91A3-4925-BED3-D741121AC769}"/>
              </a:ext>
            </a:extLst>
          </p:cNvPr>
          <p:cNvGrpSpPr/>
          <p:nvPr/>
        </p:nvGrpSpPr>
        <p:grpSpPr>
          <a:xfrm>
            <a:off x="3543758" y="1701105"/>
            <a:ext cx="1679268" cy="666913"/>
            <a:chOff x="4912409" y="4285619"/>
            <a:chExt cx="382215" cy="532444"/>
          </a:xfrm>
        </p:grpSpPr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2C894D84-420F-4B17-8E1D-D81B0864E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285619"/>
              <a:ext cx="382215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A451C2C9-EAE8-46AE-BB77-0C115AF43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2" name="Group 128">
            <a:extLst>
              <a:ext uri="{FF2B5EF4-FFF2-40B4-BE49-F238E27FC236}">
                <a16:creationId xmlns:a16="http://schemas.microsoft.com/office/drawing/2014/main" id="{8D0BDC99-3747-4300-B3EE-C5531A7CC650}"/>
              </a:ext>
            </a:extLst>
          </p:cNvPr>
          <p:cNvGrpSpPr/>
          <p:nvPr/>
        </p:nvGrpSpPr>
        <p:grpSpPr>
          <a:xfrm>
            <a:off x="1870289" y="1690103"/>
            <a:ext cx="8384742" cy="677914"/>
            <a:chOff x="5294624" y="4276836"/>
            <a:chExt cx="383237" cy="541227"/>
          </a:xfrm>
        </p:grpSpPr>
        <p:sp>
          <p:nvSpPr>
            <p:cNvPr id="113" name="Rectangle 12">
              <a:extLst>
                <a:ext uri="{FF2B5EF4-FFF2-40B4-BE49-F238E27FC236}">
                  <a16:creationId xmlns:a16="http://schemas.microsoft.com/office/drawing/2014/main" id="{D18651B0-91D6-43D5-AA9D-9FDBC99A2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624" y="4276836"/>
              <a:ext cx="383237" cy="5324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3200" dirty="0">
                  <a:solidFill>
                    <a:srgbClr val="404040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기업 맞춤형 자기소개서</a:t>
              </a:r>
              <a:r>
                <a:rPr lang="en-US" altLang="ko-KR" sz="3200" dirty="0">
                  <a:solidFill>
                    <a:srgbClr val="404040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 </a:t>
              </a:r>
              <a:r>
                <a:rPr lang="ko-KR" altLang="en-US" sz="3200" dirty="0">
                  <a:solidFill>
                    <a:srgbClr val="404040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작성</a:t>
              </a:r>
              <a:endParaRPr lang="id-ID" sz="3200" dirty="0">
                <a:solidFill>
                  <a:srgbClr val="404040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Rectangle 13">
              <a:extLst>
                <a:ext uri="{FF2B5EF4-FFF2-40B4-BE49-F238E27FC236}">
                  <a16:creationId xmlns:a16="http://schemas.microsoft.com/office/drawing/2014/main" id="{D97E2468-61A2-4F51-9896-934FB9F71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624" y="4552352"/>
              <a:ext cx="383237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1B2B875-6981-4324-8A9E-44A290BF2F4E}"/>
              </a:ext>
            </a:extLst>
          </p:cNvPr>
          <p:cNvSpPr txBox="1"/>
          <p:nvPr/>
        </p:nvSpPr>
        <p:spPr>
          <a:xfrm>
            <a:off x="2225861" y="1823140"/>
            <a:ext cx="95871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KR" panose="020B0500000000000000" pitchFamily="34" charset="-127"/>
                <a:cs typeface="+mn-ea"/>
                <a:sym typeface="Arial" panose="020B0604020202020204" pitchFamily="34" charset="0"/>
              </a:rPr>
              <a:t>기업</a:t>
            </a:r>
            <a:endParaRPr lang="id-ID" altLang="ko-KR" sz="2000" dirty="0">
              <a:solidFill>
                <a:schemeClr val="bg1"/>
              </a:solidFill>
              <a:ea typeface="Noto Sans KR" panose="020B0500000000000000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7055F6C-780B-4B20-ABA7-A20B495E5CD9}"/>
              </a:ext>
            </a:extLst>
          </p:cNvPr>
          <p:cNvSpPr txBox="1"/>
          <p:nvPr/>
        </p:nvSpPr>
        <p:spPr>
          <a:xfrm>
            <a:off x="3901921" y="1826794"/>
            <a:ext cx="95871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KR" panose="020B0500000000000000" pitchFamily="34" charset="-127"/>
                <a:cs typeface="+mn-ea"/>
                <a:sym typeface="Arial" panose="020B0604020202020204" pitchFamily="34" charset="0"/>
              </a:rPr>
              <a:t>적합성</a:t>
            </a:r>
            <a:endParaRPr lang="id-ID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Noto Sans KR" panose="020B0500000000000000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B95E142-D062-47D9-B3A1-62B68994D9ED}"/>
              </a:ext>
            </a:extLst>
          </p:cNvPr>
          <p:cNvSpPr txBox="1"/>
          <p:nvPr/>
        </p:nvSpPr>
        <p:spPr>
          <a:xfrm>
            <a:off x="7257632" y="1821790"/>
            <a:ext cx="95871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KR" panose="020B0500000000000000" pitchFamily="34" charset="-127"/>
                <a:cs typeface="+mn-ea"/>
                <a:sym typeface="Arial" panose="020B0604020202020204" pitchFamily="34" charset="0"/>
              </a:rPr>
              <a:t>편리성</a:t>
            </a:r>
            <a:endParaRPr lang="id-ID" altLang="ko-KR" sz="2000" dirty="0">
              <a:solidFill>
                <a:schemeClr val="bg1"/>
              </a:solidFill>
              <a:ea typeface="Noto Sans KR" panose="020B0500000000000000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E413418-7EF6-4002-AC3F-1F8780E632A1}"/>
              </a:ext>
            </a:extLst>
          </p:cNvPr>
          <p:cNvSpPr txBox="1"/>
          <p:nvPr/>
        </p:nvSpPr>
        <p:spPr>
          <a:xfrm>
            <a:off x="8934623" y="1823244"/>
            <a:ext cx="95871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KR" panose="020B0500000000000000" pitchFamily="34" charset="-127"/>
                <a:cs typeface="+mn-ea"/>
                <a:sym typeface="Arial" panose="020B0604020202020204" pitchFamily="34" charset="0"/>
              </a:rPr>
              <a:t>완벽성</a:t>
            </a:r>
            <a:endParaRPr lang="id-ID" altLang="ko-KR" sz="2000" dirty="0">
              <a:solidFill>
                <a:schemeClr val="bg1"/>
              </a:solidFill>
              <a:ea typeface="Noto Sans KR" panose="020B0500000000000000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7FBE48-604E-4E5E-BA08-6134AE34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4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5E-6 0.0794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25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0.25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4.58333E-6 0.0794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6" grpId="0"/>
      <p:bldP spid="16" grpId="1"/>
      <p:bldP spid="193" grpId="0"/>
      <p:bldP spid="193" grpId="1"/>
      <p:bldP spid="194" grpId="0"/>
      <p:bldP spid="194" grpId="1"/>
      <p:bldP spid="195" grpId="0"/>
      <p:bldP spid="19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배경 및 필요성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2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D18A48-45CE-416D-8E9C-C420EEC7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7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45" name="모서리가 둥근 직사각형 7">
            <a:extLst>
              <a:ext uri="{FF2B5EF4-FFF2-40B4-BE49-F238E27FC236}">
                <a16:creationId xmlns:a16="http://schemas.microsoft.com/office/drawing/2014/main" id="{C517BF43-B87E-4643-B00D-E19AB5A26D08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en-US" altLang="ko-KR" sz="32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DAFE4E-2561-4CEC-85AC-83334B33F1A6}"/>
              </a:ext>
            </a:extLst>
          </p:cNvPr>
          <p:cNvGrpSpPr/>
          <p:nvPr/>
        </p:nvGrpSpPr>
        <p:grpSpPr>
          <a:xfrm>
            <a:off x="901060" y="1373113"/>
            <a:ext cx="5519424" cy="4518521"/>
            <a:chOff x="901060" y="1373113"/>
            <a:chExt cx="5519424" cy="45185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B8D662-0AFE-4C58-8F0C-F91DA31AF6EC}"/>
                </a:ext>
              </a:extLst>
            </p:cNvPr>
            <p:cNvSpPr txBox="1"/>
            <p:nvPr/>
          </p:nvSpPr>
          <p:spPr>
            <a:xfrm>
              <a:off x="5271428" y="3192293"/>
              <a:ext cx="114905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해당 항목에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b="1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어떤 내용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써야할지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결정하지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못하는 것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217439-6D7B-44F8-A57C-6B08B2F2D26C}"/>
                </a:ext>
              </a:extLst>
            </p:cNvPr>
            <p:cNvSpPr txBox="1"/>
            <p:nvPr/>
          </p:nvSpPr>
          <p:spPr>
            <a:xfrm>
              <a:off x="1354101" y="1373113"/>
              <a:ext cx="15796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제한된 글자 수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에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맞춰서 작성해야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하는 것</a:t>
              </a:r>
            </a:p>
          </p:txBody>
        </p:sp>
        <p:sp>
          <p:nvSpPr>
            <p:cNvPr id="37" name="막힌 원호 36">
              <a:extLst>
                <a:ext uri="{FF2B5EF4-FFF2-40B4-BE49-F238E27FC236}">
                  <a16:creationId xmlns:a16="http://schemas.microsoft.com/office/drawing/2014/main" id="{9AAAEEF0-5FB6-455F-A7BF-7FB163D56EEF}"/>
                </a:ext>
              </a:extLst>
            </p:cNvPr>
            <p:cNvSpPr/>
            <p:nvPr/>
          </p:nvSpPr>
          <p:spPr>
            <a:xfrm>
              <a:off x="1635014" y="1914616"/>
              <a:ext cx="3581178" cy="3581178"/>
            </a:xfrm>
            <a:prstGeom prst="blockArc">
              <a:avLst>
                <a:gd name="adj1" fmla="val 15350057"/>
                <a:gd name="adj2" fmla="val 16203317"/>
                <a:gd name="adj3" fmla="val 18569"/>
              </a:avLst>
            </a:prstGeom>
            <a:solidFill>
              <a:srgbClr val="ECEE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" name="막힌 원호 2">
              <a:extLst>
                <a:ext uri="{FF2B5EF4-FFF2-40B4-BE49-F238E27FC236}">
                  <a16:creationId xmlns:a16="http://schemas.microsoft.com/office/drawing/2014/main" id="{59C789C6-133B-4D31-93B7-913E0467163A}"/>
                </a:ext>
              </a:extLst>
            </p:cNvPr>
            <p:cNvSpPr/>
            <p:nvPr/>
          </p:nvSpPr>
          <p:spPr>
            <a:xfrm>
              <a:off x="1635014" y="1914616"/>
              <a:ext cx="3581178" cy="3581178"/>
            </a:xfrm>
            <a:prstGeom prst="blockArc">
              <a:avLst>
                <a:gd name="adj1" fmla="val 16174535"/>
                <a:gd name="adj2" fmla="val 6943942"/>
                <a:gd name="adj3" fmla="val 37761"/>
              </a:avLst>
            </a:prstGeom>
            <a:solidFill>
              <a:srgbClr val="4B97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6C4ACE-E794-409D-BCCA-C5A5E27DAC47}"/>
                </a:ext>
              </a:extLst>
            </p:cNvPr>
            <p:cNvSpPr txBox="1"/>
            <p:nvPr/>
          </p:nvSpPr>
          <p:spPr>
            <a:xfrm>
              <a:off x="4128096" y="3561608"/>
              <a:ext cx="91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60.4%</a:t>
              </a:r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9B81FD-C678-4839-809E-D8730E4A2B49}"/>
                </a:ext>
              </a:extLst>
            </p:cNvPr>
            <p:cNvSpPr txBox="1"/>
            <p:nvPr/>
          </p:nvSpPr>
          <p:spPr>
            <a:xfrm>
              <a:off x="2933159" y="1457229"/>
              <a:ext cx="722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기타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2.5%</a:t>
              </a:r>
              <a:endPara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69CC1C-D618-48E4-A6E0-E65BDD4E79F7}"/>
                </a:ext>
              </a:extLst>
            </p:cNvPr>
            <p:cNvSpPr txBox="1"/>
            <p:nvPr/>
          </p:nvSpPr>
          <p:spPr>
            <a:xfrm>
              <a:off x="901060" y="4666060"/>
              <a:ext cx="1157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읽히기 쉽게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작성해야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하는 것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FCBCD4-5748-42A4-96F3-D8B28E555843}"/>
                </a:ext>
              </a:extLst>
            </p:cNvPr>
            <p:cNvSpPr txBox="1"/>
            <p:nvPr/>
          </p:nvSpPr>
          <p:spPr>
            <a:xfrm>
              <a:off x="2020110" y="5660802"/>
              <a:ext cx="28416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자료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: 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취업포털 </a:t>
              </a:r>
              <a:r>
                <a:rPr lang="ko-KR" altLang="en-US" sz="9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인크루트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남녀 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340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명 설문조사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47EF9F01-E5B1-40A0-BE2A-A683E62DE67D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4936212" y="2774756"/>
              <a:ext cx="909744" cy="417537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2F19A60-9177-4414-BDBA-9340D145DF6F}"/>
                </a:ext>
              </a:extLst>
            </p:cNvPr>
            <p:cNvCxnSpPr>
              <a:cxnSpLocks/>
            </p:cNvCxnSpPr>
            <p:nvPr/>
          </p:nvCxnSpPr>
          <p:spPr>
            <a:xfrm>
              <a:off x="1763139" y="2064916"/>
              <a:ext cx="740028" cy="299136"/>
            </a:xfrm>
            <a:prstGeom prst="bentConnector3">
              <a:avLst>
                <a:gd name="adj1" fmla="val -28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막힌 원호 33">
              <a:extLst>
                <a:ext uri="{FF2B5EF4-FFF2-40B4-BE49-F238E27FC236}">
                  <a16:creationId xmlns:a16="http://schemas.microsoft.com/office/drawing/2014/main" id="{945FE97F-4271-4650-A4F8-CE2D5DE3A48B}"/>
                </a:ext>
              </a:extLst>
            </p:cNvPr>
            <p:cNvSpPr/>
            <p:nvPr/>
          </p:nvSpPr>
          <p:spPr>
            <a:xfrm>
              <a:off x="1635014" y="1914616"/>
              <a:ext cx="3581178" cy="3581178"/>
            </a:xfrm>
            <a:prstGeom prst="blockArc">
              <a:avLst>
                <a:gd name="adj1" fmla="val 13470076"/>
                <a:gd name="adj2" fmla="val 15607707"/>
                <a:gd name="adj3" fmla="val 25931"/>
              </a:avLst>
            </a:prstGeom>
            <a:solidFill>
              <a:srgbClr val="6F7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73A13543-6804-4F59-82BA-66F19AED8EBD}"/>
                </a:ext>
              </a:extLst>
            </p:cNvPr>
            <p:cNvCxnSpPr>
              <a:cxnSpLocks/>
              <a:stCxn id="39" idx="1"/>
              <a:endCxn id="35" idx="0"/>
            </p:cNvCxnSpPr>
            <p:nvPr/>
          </p:nvCxnSpPr>
          <p:spPr>
            <a:xfrm rot="10800000" flipV="1">
              <a:off x="1479843" y="4100234"/>
              <a:ext cx="321236" cy="565825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막힌 원호 32">
              <a:extLst>
                <a:ext uri="{FF2B5EF4-FFF2-40B4-BE49-F238E27FC236}">
                  <a16:creationId xmlns:a16="http://schemas.microsoft.com/office/drawing/2014/main" id="{1B73C5CF-7E11-42FD-868E-E794CE653F4D}"/>
                </a:ext>
              </a:extLst>
            </p:cNvPr>
            <p:cNvSpPr/>
            <p:nvPr/>
          </p:nvSpPr>
          <p:spPr>
            <a:xfrm>
              <a:off x="1635014" y="1914616"/>
              <a:ext cx="3581178" cy="3581178"/>
            </a:xfrm>
            <a:prstGeom prst="blockArc">
              <a:avLst>
                <a:gd name="adj1" fmla="val 6930523"/>
                <a:gd name="adj2" fmla="val 13498572"/>
                <a:gd name="adj3" fmla="val 32414"/>
              </a:avLst>
            </a:prstGeom>
            <a:solidFill>
              <a:srgbClr val="A1A8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68FBF1C-26C7-46E2-86DE-ED55FC090528}"/>
                </a:ext>
              </a:extLst>
            </p:cNvPr>
            <p:cNvSpPr txBox="1"/>
            <p:nvPr/>
          </p:nvSpPr>
          <p:spPr>
            <a:xfrm>
              <a:off x="1801079" y="3777069"/>
              <a:ext cx="814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26.8%</a:t>
              </a:r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64E1D4-4F1A-43F7-A4FD-CF4B66B078E4}"/>
                </a:ext>
              </a:extLst>
            </p:cNvPr>
            <p:cNvSpPr txBox="1"/>
            <p:nvPr/>
          </p:nvSpPr>
          <p:spPr>
            <a:xfrm>
              <a:off x="2385034" y="2306816"/>
              <a:ext cx="807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10.4%</a:t>
              </a:r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C54B2B9-A6BD-47F4-BD75-F383EAEDAE27}"/>
              </a:ext>
            </a:extLst>
          </p:cNvPr>
          <p:cNvGrpSpPr/>
          <p:nvPr/>
        </p:nvGrpSpPr>
        <p:grpSpPr>
          <a:xfrm>
            <a:off x="7255949" y="1685808"/>
            <a:ext cx="3782410" cy="4205826"/>
            <a:chOff x="7255949" y="1685808"/>
            <a:chExt cx="3782410" cy="4205826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1CF68CD-4C1B-4535-B384-748588839B15}"/>
                </a:ext>
              </a:extLst>
            </p:cNvPr>
            <p:cNvGrpSpPr/>
            <p:nvPr/>
          </p:nvGrpSpPr>
          <p:grpSpPr>
            <a:xfrm>
              <a:off x="7255949" y="1685808"/>
              <a:ext cx="3782410" cy="3751600"/>
              <a:chOff x="7255949" y="1685808"/>
              <a:chExt cx="3782410" cy="3751600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6E587F9E-2A8B-4805-AB56-E520C677E00B}"/>
                  </a:ext>
                </a:extLst>
              </p:cNvPr>
              <p:cNvGrpSpPr/>
              <p:nvPr/>
            </p:nvGrpSpPr>
            <p:grpSpPr>
              <a:xfrm rot="11226966">
                <a:off x="7255949" y="1685808"/>
                <a:ext cx="3782410" cy="3751600"/>
                <a:chOff x="7441105" y="1807180"/>
                <a:chExt cx="3782410" cy="3751600"/>
              </a:xfrm>
            </p:grpSpPr>
            <p:sp>
              <p:nvSpPr>
                <p:cNvPr id="58" name="부분 원형 57">
                  <a:extLst>
                    <a:ext uri="{FF2B5EF4-FFF2-40B4-BE49-F238E27FC236}">
                      <a16:creationId xmlns:a16="http://schemas.microsoft.com/office/drawing/2014/main" id="{FA425995-79D0-41EB-8BD3-D2011A3812DB}"/>
                    </a:ext>
                  </a:extLst>
                </p:cNvPr>
                <p:cNvSpPr/>
                <p:nvPr/>
              </p:nvSpPr>
              <p:spPr>
                <a:xfrm rot="21275120">
                  <a:off x="7578669" y="1929339"/>
                  <a:ext cx="3507282" cy="3507282"/>
                </a:xfrm>
                <a:prstGeom prst="pie">
                  <a:avLst>
                    <a:gd name="adj1" fmla="val 16620719"/>
                    <a:gd name="adj2" fmla="val 5198300"/>
                  </a:avLst>
                </a:prstGeom>
                <a:solidFill>
                  <a:srgbClr val="4F4F4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endParaRPr>
                </a:p>
              </p:txBody>
            </p:sp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F6C3C6B2-4B84-4B05-B71E-1F0AA66F5C98}"/>
                    </a:ext>
                  </a:extLst>
                </p:cNvPr>
                <p:cNvSpPr/>
                <p:nvPr/>
              </p:nvSpPr>
              <p:spPr>
                <a:xfrm rot="10800000">
                  <a:off x="7441105" y="1807180"/>
                  <a:ext cx="3782410" cy="3751600"/>
                </a:xfrm>
                <a:prstGeom prst="pie">
                  <a:avLst>
                    <a:gd name="adj1" fmla="val 15550527"/>
                    <a:gd name="adj2" fmla="val 5518111"/>
                  </a:avLst>
                </a:prstGeom>
                <a:solidFill>
                  <a:srgbClr val="BF494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CA6E923-042A-4A0A-9F25-7F677F24DE15}"/>
                  </a:ext>
                </a:extLst>
              </p:cNvPr>
              <p:cNvSpPr txBox="1"/>
              <p:nvPr/>
            </p:nvSpPr>
            <p:spPr>
              <a:xfrm>
                <a:off x="9285026" y="2947434"/>
                <a:ext cx="1667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자소서 부담감</a:t>
                </a:r>
                <a:endParaRPr lang="en-US" altLang="ko-KR" b="1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r>
                  <a:rPr lang="ko-KR" altLang="en-US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심화됐다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FE275F-5C0D-44CA-8218-D480D8B0290B}"/>
                  </a:ext>
                </a:extLst>
              </p:cNvPr>
              <p:cNvSpPr txBox="1"/>
              <p:nvPr/>
            </p:nvSpPr>
            <p:spPr>
              <a:xfrm>
                <a:off x="7756690" y="2996681"/>
                <a:ext cx="1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변화 없다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B85DFBD-BBCF-4AF9-8364-77881C14EF9B}"/>
                  </a:ext>
                </a:extLst>
              </p:cNvPr>
              <p:cNvSpPr txBox="1"/>
              <p:nvPr/>
            </p:nvSpPr>
            <p:spPr>
              <a:xfrm>
                <a:off x="9285026" y="3822859"/>
                <a:ext cx="14542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53.3%</a:t>
                </a:r>
                <a:endParaRPr lang="ko-KR" altLang="en-US" sz="3200" b="1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4C4BC20-B7A6-4B87-B32A-EEB42127C2C8}"/>
                  </a:ext>
                </a:extLst>
              </p:cNvPr>
              <p:cNvSpPr txBox="1"/>
              <p:nvPr/>
            </p:nvSpPr>
            <p:spPr>
              <a:xfrm>
                <a:off x="7724174" y="3705869"/>
                <a:ext cx="1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46.7%</a:t>
                </a:r>
                <a:endParaRPr lang="ko-KR" altLang="en-US" b="1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080A5A-1322-4ECC-BC59-25EEAFFA2419}"/>
                </a:ext>
              </a:extLst>
            </p:cNvPr>
            <p:cNvSpPr txBox="1"/>
            <p:nvPr/>
          </p:nvSpPr>
          <p:spPr>
            <a:xfrm>
              <a:off x="7682489" y="5660802"/>
              <a:ext cx="28416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자료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: 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사람인 구직자 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1400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명 설문자료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6EC86DF-DB16-4C57-8048-FEFE51FA17C1}"/>
              </a:ext>
            </a:extLst>
          </p:cNvPr>
          <p:cNvSpPr/>
          <p:nvPr/>
        </p:nvSpPr>
        <p:spPr>
          <a:xfrm>
            <a:off x="4167031" y="1219183"/>
            <a:ext cx="4272459" cy="486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코로나 시대 자기소개서 작성의 부담감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21E575-E1FA-46AF-8905-209A392C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0936EB-6371-4860-A223-914E6233FBD9}"/>
              </a:ext>
            </a:extLst>
          </p:cNvPr>
          <p:cNvSpPr/>
          <p:nvPr/>
        </p:nvSpPr>
        <p:spPr>
          <a:xfrm>
            <a:off x="2164838" y="1347019"/>
            <a:ext cx="3450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인재 역량평가 결과</a:t>
            </a:r>
            <a:b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상관계수 비교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284F33-9211-4843-9083-3D6F7AF8223E}"/>
              </a:ext>
            </a:extLst>
          </p:cNvPr>
          <p:cNvGrpSpPr/>
          <p:nvPr/>
        </p:nvGrpSpPr>
        <p:grpSpPr>
          <a:xfrm>
            <a:off x="969044" y="1979818"/>
            <a:ext cx="6071702" cy="4134305"/>
            <a:chOff x="1815890" y="2281832"/>
            <a:chExt cx="7627965" cy="4134305"/>
          </a:xfrm>
        </p:grpSpPr>
        <p:sp>
          <p:nvSpPr>
            <p:cNvPr id="2" name="정육면체 1">
              <a:extLst>
                <a:ext uri="{FF2B5EF4-FFF2-40B4-BE49-F238E27FC236}">
                  <a16:creationId xmlns:a16="http://schemas.microsoft.com/office/drawing/2014/main" id="{44651128-8466-492F-9368-3E25B473FD61}"/>
                </a:ext>
              </a:extLst>
            </p:cNvPr>
            <p:cNvSpPr/>
            <p:nvPr/>
          </p:nvSpPr>
          <p:spPr>
            <a:xfrm>
              <a:off x="1992556" y="3016332"/>
              <a:ext cx="920024" cy="2500446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4" name="정육면체 33">
              <a:extLst>
                <a:ext uri="{FF2B5EF4-FFF2-40B4-BE49-F238E27FC236}">
                  <a16:creationId xmlns:a16="http://schemas.microsoft.com/office/drawing/2014/main" id="{5997C92D-FF99-4F8A-B60B-A9DC4FA19DF2}"/>
                </a:ext>
              </a:extLst>
            </p:cNvPr>
            <p:cNvSpPr/>
            <p:nvPr/>
          </p:nvSpPr>
          <p:spPr>
            <a:xfrm>
              <a:off x="3141923" y="4120738"/>
              <a:ext cx="920024" cy="1396040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A082883-36E5-495E-8A29-AF906418E324}"/>
                </a:ext>
              </a:extLst>
            </p:cNvPr>
            <p:cNvSpPr/>
            <p:nvPr/>
          </p:nvSpPr>
          <p:spPr>
            <a:xfrm>
              <a:off x="4699787" y="3194462"/>
              <a:ext cx="920024" cy="2322316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75702430-9813-4B75-8EC4-CB3546FD2601}"/>
                </a:ext>
              </a:extLst>
            </p:cNvPr>
            <p:cNvSpPr/>
            <p:nvPr/>
          </p:nvSpPr>
          <p:spPr>
            <a:xfrm>
              <a:off x="5849154" y="4481798"/>
              <a:ext cx="920024" cy="103497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B1098F73-12D0-45BD-B769-3B9ED4E32AEF}"/>
                </a:ext>
              </a:extLst>
            </p:cNvPr>
            <p:cNvSpPr/>
            <p:nvPr/>
          </p:nvSpPr>
          <p:spPr>
            <a:xfrm>
              <a:off x="7292813" y="2683823"/>
              <a:ext cx="920024" cy="2832955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34AE9210-A943-4A1C-AFCB-05A845F9D1FB}"/>
                </a:ext>
              </a:extLst>
            </p:cNvPr>
            <p:cNvSpPr/>
            <p:nvPr/>
          </p:nvSpPr>
          <p:spPr>
            <a:xfrm>
              <a:off x="8442180" y="4215740"/>
              <a:ext cx="920024" cy="1301038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1DB4AB-41A2-468D-AE60-8A5D4CD0B669}"/>
                </a:ext>
              </a:extLst>
            </p:cNvPr>
            <p:cNvSpPr/>
            <p:nvPr/>
          </p:nvSpPr>
          <p:spPr>
            <a:xfrm>
              <a:off x="2060852" y="2626213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52%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33DC7C-B120-419F-873D-99D5CF6D1F88}"/>
                </a:ext>
              </a:extLst>
            </p:cNvPr>
            <p:cNvSpPr/>
            <p:nvPr/>
          </p:nvSpPr>
          <p:spPr>
            <a:xfrm>
              <a:off x="3246942" y="3717246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27%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B95989-9DBE-4E7E-8902-E3888D647AD0}"/>
                </a:ext>
              </a:extLst>
            </p:cNvPr>
            <p:cNvSpPr/>
            <p:nvPr/>
          </p:nvSpPr>
          <p:spPr>
            <a:xfrm>
              <a:off x="4768083" y="2780588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45%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EC5980A-2328-4E98-A3EE-E3B081EFD249}"/>
                </a:ext>
              </a:extLst>
            </p:cNvPr>
            <p:cNvSpPr/>
            <p:nvPr/>
          </p:nvSpPr>
          <p:spPr>
            <a:xfrm>
              <a:off x="5954173" y="4073507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15%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6F4A68D-54CD-4AB7-86A7-369432D77680}"/>
                </a:ext>
              </a:extLst>
            </p:cNvPr>
            <p:cNvSpPr/>
            <p:nvPr/>
          </p:nvSpPr>
          <p:spPr>
            <a:xfrm>
              <a:off x="7148502" y="5613586"/>
              <a:ext cx="10069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역량기반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AI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7FD1182-4ADE-4BA1-AC3C-E7E21BAD41C2}"/>
                </a:ext>
              </a:extLst>
            </p:cNvPr>
            <p:cNvSpPr/>
            <p:nvPr/>
          </p:nvSpPr>
          <p:spPr>
            <a:xfrm>
              <a:off x="8387660" y="5613585"/>
              <a:ext cx="10068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채점위원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93DC21-EC86-4937-B87F-51B126E6836A}"/>
                </a:ext>
              </a:extLst>
            </p:cNvPr>
            <p:cNvSpPr/>
            <p:nvPr/>
          </p:nvSpPr>
          <p:spPr>
            <a:xfrm>
              <a:off x="7355237" y="2281832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58%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D8C286D-35BD-49F4-B621-875969FD985E}"/>
                </a:ext>
              </a:extLst>
            </p:cNvPr>
            <p:cNvSpPr/>
            <p:nvPr/>
          </p:nvSpPr>
          <p:spPr>
            <a:xfrm>
              <a:off x="8541327" y="3812246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24%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54E3450-4EFE-4DAB-9369-68BF051F5E57}"/>
                </a:ext>
              </a:extLst>
            </p:cNvPr>
            <p:cNvSpPr/>
            <p:nvPr/>
          </p:nvSpPr>
          <p:spPr>
            <a:xfrm>
              <a:off x="4436764" y="5613586"/>
              <a:ext cx="118304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역량기반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AI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05B358-F944-4FF2-822D-5454F0B63919}"/>
                </a:ext>
              </a:extLst>
            </p:cNvPr>
            <p:cNvSpPr/>
            <p:nvPr/>
          </p:nvSpPr>
          <p:spPr>
            <a:xfrm>
              <a:off x="5765712" y="5613585"/>
              <a:ext cx="10034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채점위원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9524603-C63C-434B-919E-8374A7B03125}"/>
                </a:ext>
              </a:extLst>
            </p:cNvPr>
            <p:cNvSpPr/>
            <p:nvPr/>
          </p:nvSpPr>
          <p:spPr>
            <a:xfrm>
              <a:off x="1815890" y="5613586"/>
              <a:ext cx="10103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역량기반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AI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356DE46-053F-422A-9C20-99F50535728C}"/>
                </a:ext>
              </a:extLst>
            </p:cNvPr>
            <p:cNvSpPr/>
            <p:nvPr/>
          </p:nvSpPr>
          <p:spPr>
            <a:xfrm>
              <a:off x="3058481" y="5613585"/>
              <a:ext cx="10034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채점위원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0F76096-7D58-4D3D-895E-0BA87826C0EA}"/>
                </a:ext>
              </a:extLst>
            </p:cNvPr>
            <p:cNvSpPr/>
            <p:nvPr/>
          </p:nvSpPr>
          <p:spPr>
            <a:xfrm>
              <a:off x="2406341" y="6139138"/>
              <a:ext cx="10034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A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공사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278888E-5AB5-4DE2-853E-F97AF05EB2C7}"/>
                </a:ext>
              </a:extLst>
            </p:cNvPr>
            <p:cNvSpPr/>
            <p:nvPr/>
          </p:nvSpPr>
          <p:spPr>
            <a:xfrm>
              <a:off x="5113572" y="6139138"/>
              <a:ext cx="10034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B</a:t>
              </a: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금융사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FFD5C98-D5CA-45DD-A9EA-F95091657393}"/>
                </a:ext>
              </a:extLst>
            </p:cNvPr>
            <p:cNvSpPr/>
            <p:nvPr/>
          </p:nvSpPr>
          <p:spPr>
            <a:xfrm>
              <a:off x="7711104" y="6139138"/>
              <a:ext cx="10034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C</a:t>
              </a: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유통사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2DA5FDB3-773A-4DB5-9E2D-2B86C03745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4097857"/>
                  </p:ext>
                </p:extLst>
              </p:nvPr>
            </p:nvGraphicFramePr>
            <p:xfrm>
              <a:off x="7834499" y="1584039"/>
              <a:ext cx="3456000" cy="1944000"/>
            </p:xfrm>
            <a:graphic>
              <a:graphicData uri="http://schemas.microsoft.com/office/powerpoint/2016/slidezoom">
                <pslz:sldZm>
                  <pslz:sldZmObj sldId="2780" cId="1977654070">
                    <pslz:zmPr id="{F1D93657-1977-41CC-93CF-3BC5607298E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6000" cy="1944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DA5FDB3-773A-4DB5-9E2D-2B86C03745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4499" y="1584039"/>
                <a:ext cx="3456000" cy="1944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슬라이드 확대/축소 9">
                <a:extLst>
                  <a:ext uri="{FF2B5EF4-FFF2-40B4-BE49-F238E27FC236}">
                    <a16:creationId xmlns:a16="http://schemas.microsoft.com/office/drawing/2014/main" id="{D32A31CE-ABBB-42D9-8B90-A9F4633416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987723"/>
                  </p:ext>
                </p:extLst>
              </p:nvPr>
            </p:nvGraphicFramePr>
            <p:xfrm>
              <a:off x="7834499" y="3878576"/>
              <a:ext cx="3456000" cy="1944000"/>
            </p:xfrm>
            <a:graphic>
              <a:graphicData uri="http://schemas.microsoft.com/office/powerpoint/2016/slidezoom">
                <pslz:sldZm>
                  <pslz:sldZmObj sldId="271" cId="3126771729">
                    <pslz:zmPr id="{26230043-6D9D-48DF-B77D-421CC1EAE2E0}" transitionDur="2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6000" cy="1944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슬라이드 확대/축소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32A31CE-ABBB-42D9-8B90-A9F4633416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4499" y="3878576"/>
                <a:ext cx="3456000" cy="1944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1" name="모서리가 둥근 직사각형 13">
            <a:extLst>
              <a:ext uri="{FF2B5EF4-FFF2-40B4-BE49-F238E27FC236}">
                <a16:creationId xmlns:a16="http://schemas.microsoft.com/office/drawing/2014/main" id="{520AB6BC-3E15-4643-AD78-874AB378E754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en-US" altLang="ko-KR" sz="32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2" name="모서리가 둥근 직사각형 8">
            <a:extLst>
              <a:ext uri="{FF2B5EF4-FFF2-40B4-BE49-F238E27FC236}">
                <a16:creationId xmlns:a16="http://schemas.microsoft.com/office/drawing/2014/main" id="{BA6EBC5B-B713-4A9A-B918-3D409BB24602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4" name="자유형 16">
            <a:extLst>
              <a:ext uri="{FF2B5EF4-FFF2-40B4-BE49-F238E27FC236}">
                <a16:creationId xmlns:a16="http://schemas.microsoft.com/office/drawing/2014/main" id="{3A9DBDC0-37D3-49E9-836A-CDFA10E4E366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자유형 15">
            <a:extLst>
              <a:ext uri="{FF2B5EF4-FFF2-40B4-BE49-F238E27FC236}">
                <a16:creationId xmlns:a16="http://schemas.microsoft.com/office/drawing/2014/main" id="{E4723CDC-D733-45F3-8685-4ED0E2C0D2BD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406CB97-BD47-4A61-B867-1603C2DE20C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553CDC-7EDF-4976-9911-AF7F1A52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1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693AD01-D6FF-4914-81DB-3E4D90865CA5}"/>
              </a:ext>
            </a:extLst>
          </p:cNvPr>
          <p:cNvSpPr/>
          <p:nvPr/>
        </p:nvSpPr>
        <p:spPr>
          <a:xfrm>
            <a:off x="6040138" y="2088058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ea typeface="Noto Sans KR" panose="020B0500000000000000" pitchFamily="34" charset="-127"/>
              </a:rPr>
              <a:t>▶</a:t>
            </a:r>
            <a:endParaRPr lang="ko-KR" altLang="en-US" sz="400" dirty="0">
              <a:solidFill>
                <a:prstClr val="white"/>
              </a:solidFill>
              <a:ea typeface="Noto Sans KR" panose="020B0500000000000000" pitchFamily="34" charset="-127"/>
            </a:endParaRPr>
          </a:p>
        </p:txBody>
      </p:sp>
      <p:sp>
        <p:nvSpPr>
          <p:cNvPr id="71" name="타원 14">
            <a:extLst>
              <a:ext uri="{FF2B5EF4-FFF2-40B4-BE49-F238E27FC236}">
                <a16:creationId xmlns:a16="http://schemas.microsoft.com/office/drawing/2014/main" id="{3A2AC45B-D2CB-4AC3-96AB-7398E1B96399}"/>
              </a:ext>
            </a:extLst>
          </p:cNvPr>
          <p:cNvSpPr/>
          <p:nvPr/>
        </p:nvSpPr>
        <p:spPr>
          <a:xfrm>
            <a:off x="7344790" y="1130155"/>
            <a:ext cx="2052000" cy="205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288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다른 기업도 관심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다른 기업들 또한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AI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서류 심사에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관심을 가짐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46309CF-6A6B-434E-A4C5-B0B3B506DA86}"/>
              </a:ext>
            </a:extLst>
          </p:cNvPr>
          <p:cNvSpPr/>
          <p:nvPr/>
        </p:nvSpPr>
        <p:spPr>
          <a:xfrm rot="5400000">
            <a:off x="8253155" y="3398754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ea typeface="Noto Sans KR" panose="020B0500000000000000" pitchFamily="34" charset="-127"/>
              </a:rPr>
              <a:t>▶</a:t>
            </a:r>
            <a:endParaRPr lang="ko-KR" altLang="en-US" sz="400" dirty="0">
              <a:solidFill>
                <a:prstClr val="white"/>
              </a:solidFill>
              <a:ea typeface="Noto Sans KR" panose="020B0500000000000000" pitchFamily="34" charset="-127"/>
            </a:endParaRPr>
          </a:p>
        </p:txBody>
      </p:sp>
      <p:sp>
        <p:nvSpPr>
          <p:cNvPr id="73" name="타원 16">
            <a:extLst>
              <a:ext uri="{FF2B5EF4-FFF2-40B4-BE49-F238E27FC236}">
                <a16:creationId xmlns:a16="http://schemas.microsoft.com/office/drawing/2014/main" id="{8B0B151C-D8F1-465C-A2A4-89CAD92F50AF}"/>
              </a:ext>
            </a:extLst>
          </p:cNvPr>
          <p:cNvSpPr/>
          <p:nvPr/>
        </p:nvSpPr>
        <p:spPr>
          <a:xfrm>
            <a:off x="2795211" y="3867353"/>
            <a:ext cx="2052000" cy="205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2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기업 분석의 중요성 증가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기업 분석과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자소서 작성시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부담감 증가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16B9B5B-EC92-48E2-828B-9FD5527E469C}"/>
              </a:ext>
            </a:extLst>
          </p:cNvPr>
          <p:cNvSpPr/>
          <p:nvPr/>
        </p:nvSpPr>
        <p:spPr>
          <a:xfrm rot="10800000">
            <a:off x="6040138" y="4762184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ea typeface="Noto Sans KR" panose="020B0500000000000000" pitchFamily="34" charset="-127"/>
              </a:rPr>
              <a:t>▶</a:t>
            </a:r>
            <a:endParaRPr lang="ko-KR" altLang="en-US" sz="400" dirty="0">
              <a:solidFill>
                <a:prstClr val="white"/>
              </a:solidFill>
              <a:ea typeface="Noto Sans KR" panose="020B0500000000000000" pitchFamily="34" charset="-127"/>
            </a:endParaRPr>
          </a:p>
        </p:txBody>
      </p:sp>
      <p:sp>
        <p:nvSpPr>
          <p:cNvPr id="75" name="타원 26">
            <a:extLst>
              <a:ext uri="{FF2B5EF4-FFF2-40B4-BE49-F238E27FC236}">
                <a16:creationId xmlns:a16="http://schemas.microsoft.com/office/drawing/2014/main" id="{28D345DF-0BF6-4FB5-8346-603DCA3A4B0C}"/>
              </a:ext>
            </a:extLst>
          </p:cNvPr>
          <p:cNvSpPr/>
          <p:nvPr/>
        </p:nvSpPr>
        <p:spPr>
          <a:xfrm>
            <a:off x="7344790" y="3867353"/>
            <a:ext cx="2052000" cy="205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키워드의 중요성 증가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기업이 선호하는 키워드를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사용하여 서류 작성 필요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79" name="타원 12">
            <a:extLst>
              <a:ext uri="{FF2B5EF4-FFF2-40B4-BE49-F238E27FC236}">
                <a16:creationId xmlns:a16="http://schemas.microsoft.com/office/drawing/2014/main" id="{23CC0B82-6C7C-4148-A65E-1A2D87E5F499}"/>
              </a:ext>
            </a:extLst>
          </p:cNvPr>
          <p:cNvSpPr/>
          <p:nvPr/>
        </p:nvSpPr>
        <p:spPr>
          <a:xfrm>
            <a:off x="2795211" y="1130155"/>
            <a:ext cx="2052000" cy="205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대기업의</a:t>
            </a:r>
            <a:b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AI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서류심사 도입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많은 대기업에서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AI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서류 심사를 도입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A0C61B2-539E-49BD-929C-E6F4A3C5D3D5}"/>
              </a:ext>
            </a:extLst>
          </p:cNvPr>
          <p:cNvGrpSpPr/>
          <p:nvPr/>
        </p:nvGrpSpPr>
        <p:grpSpPr>
          <a:xfrm>
            <a:off x="3873065" y="3295049"/>
            <a:ext cx="1024946" cy="1067614"/>
            <a:chOff x="9515272" y="2219416"/>
            <a:chExt cx="745400" cy="776430"/>
          </a:xfrm>
        </p:grpSpPr>
        <p:sp>
          <p:nvSpPr>
            <p:cNvPr id="81" name="타원형 설명선 42">
              <a:extLst>
                <a:ext uri="{FF2B5EF4-FFF2-40B4-BE49-F238E27FC236}">
                  <a16:creationId xmlns:a16="http://schemas.microsoft.com/office/drawing/2014/main" id="{0EDFA39D-B20D-4FBD-B92F-7E0AD50C0B55}"/>
                </a:ext>
              </a:extLst>
            </p:cNvPr>
            <p:cNvSpPr/>
            <p:nvPr/>
          </p:nvSpPr>
          <p:spPr>
            <a:xfrm>
              <a:off x="9540672" y="2275846"/>
              <a:ext cx="720000" cy="720000"/>
            </a:xfrm>
            <a:prstGeom prst="wedgeEllipseCallout">
              <a:avLst>
                <a:gd name="adj1" fmla="val -33181"/>
                <a:gd name="adj2" fmla="val 54562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700" b="1" dirty="0">
                <a:solidFill>
                  <a:prstClr val="white"/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82" name="타원형 설명선 34">
              <a:extLst>
                <a:ext uri="{FF2B5EF4-FFF2-40B4-BE49-F238E27FC236}">
                  <a16:creationId xmlns:a16="http://schemas.microsoft.com/office/drawing/2014/main" id="{F81BE39E-788D-4416-B409-B4DBABF4A6AF}"/>
                </a:ext>
              </a:extLst>
            </p:cNvPr>
            <p:cNvSpPr/>
            <p:nvPr/>
          </p:nvSpPr>
          <p:spPr>
            <a:xfrm>
              <a:off x="9515272" y="2219416"/>
              <a:ext cx="720000" cy="720000"/>
            </a:xfrm>
            <a:prstGeom prst="wedgeEllipseCallout">
              <a:avLst>
                <a:gd name="adj1" fmla="val -29653"/>
                <a:gd name="adj2" fmla="val 60736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ea typeface="Noto Sans KR" panose="020B0500000000000000" pitchFamily="34" charset="-127"/>
                </a:rPr>
                <a:t>Check</a:t>
              </a:r>
            </a:p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ea typeface="Noto Sans KR" panose="020B0500000000000000" pitchFamily="34" charset="-127"/>
                </a:rPr>
                <a:t>point</a:t>
              </a:r>
              <a:endParaRPr lang="ko-KR" altLang="en-US" sz="700" b="1" dirty="0">
                <a:solidFill>
                  <a:prstClr val="white"/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436CE6A0-BEBD-47EA-A951-67FC674D8F23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en-US" altLang="ko-KR" sz="32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7" name="모서리가 둥근 직사각형 8">
            <a:extLst>
              <a:ext uri="{FF2B5EF4-FFF2-40B4-BE49-F238E27FC236}">
                <a16:creationId xmlns:a16="http://schemas.microsoft.com/office/drawing/2014/main" id="{F80B94C0-9082-40CB-9B01-C3343633D95B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3" name="자유형 16">
            <a:extLst>
              <a:ext uri="{FF2B5EF4-FFF2-40B4-BE49-F238E27FC236}">
                <a16:creationId xmlns:a16="http://schemas.microsoft.com/office/drawing/2014/main" id="{DB8E8E37-4EF0-49F6-B6B6-48C1170A149F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자유형 15">
            <a:extLst>
              <a:ext uri="{FF2B5EF4-FFF2-40B4-BE49-F238E27FC236}">
                <a16:creationId xmlns:a16="http://schemas.microsoft.com/office/drawing/2014/main" id="{52FFEA6C-9482-4399-A158-E589FE21375E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9EEBBC8-5D37-42CC-8A38-C48BA51064F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88A4C-DCD3-4963-98C0-2975A508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5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 animBg="1"/>
    </p:bld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Black"/>
        <a:ea typeface="Noto Sans KR Black"/>
        <a:cs typeface=""/>
      </a:majorFont>
      <a:minorFont>
        <a:latin typeface="Noto Sans KR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3547</Words>
  <Application>Microsoft Office PowerPoint</Application>
  <PresentationFormat>와이드스크린</PresentationFormat>
  <Paragraphs>814</Paragraphs>
  <Slides>40</Slides>
  <Notes>39</Notes>
  <HiddenSlides>7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Noto Sans KR Black</vt:lpstr>
      <vt:lpstr>Arial</vt:lpstr>
      <vt:lpstr>Noto Sans KR</vt:lpstr>
      <vt:lpstr>맑은 고딕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세진</cp:lastModifiedBy>
  <cp:revision>70</cp:revision>
  <dcterms:created xsi:type="dcterms:W3CDTF">2021-04-06T14:24:00Z</dcterms:created>
  <dcterms:modified xsi:type="dcterms:W3CDTF">2021-08-26T21:07:54Z</dcterms:modified>
</cp:coreProperties>
</file>